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4"/>
    <p:sldMasterId id="2147483696" r:id="rId5"/>
  </p:sldMasterIdLst>
  <p:notesMasterIdLst>
    <p:notesMasterId r:id="rId23"/>
  </p:notesMasterIdLst>
  <p:handoutMasterIdLst>
    <p:handoutMasterId r:id="rId24"/>
  </p:handoutMasterIdLst>
  <p:sldIdLst>
    <p:sldId id="346" r:id="rId6"/>
    <p:sldId id="337" r:id="rId7"/>
    <p:sldId id="304" r:id="rId8"/>
    <p:sldId id="305" r:id="rId9"/>
    <p:sldId id="306" r:id="rId10"/>
    <p:sldId id="309" r:id="rId11"/>
    <p:sldId id="308" r:id="rId12"/>
    <p:sldId id="340" r:id="rId13"/>
    <p:sldId id="310" r:id="rId14"/>
    <p:sldId id="348" r:id="rId15"/>
    <p:sldId id="341" r:id="rId16"/>
    <p:sldId id="342" r:id="rId17"/>
    <p:sldId id="343" r:id="rId18"/>
    <p:sldId id="344" r:id="rId19"/>
    <p:sldId id="311" r:id="rId20"/>
    <p:sldId id="327" r:id="rId21"/>
    <p:sldId id="347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33"/>
    <a:srgbClr val="FFFF00"/>
    <a:srgbClr val="66FF33"/>
    <a:srgbClr val="CCCC00"/>
    <a:srgbClr val="999933"/>
    <a:srgbClr val="003399"/>
    <a:srgbClr val="FF33CC"/>
    <a:srgbClr val="960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F56966-F186-46FB-B332-C4A96195D5E8}" v="13" dt="2023-05-16T16:49:28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jell, Bradley (Computer Science)" userId="b7334054-ddd4-4f2c-9d9c-7e111fba87c6" providerId="ADAL" clId="{A8F56966-F186-46FB-B332-C4A96195D5E8}"/>
    <pc:docChg chg="modSld">
      <pc:chgData name="Kjell, Bradley (Computer Science)" userId="b7334054-ddd4-4f2c-9d9c-7e111fba87c6" providerId="ADAL" clId="{A8F56966-F186-46FB-B332-C4A96195D5E8}" dt="2023-05-16T16:44:44.025" v="39" actId="20577"/>
      <pc:docMkLst>
        <pc:docMk/>
      </pc:docMkLst>
      <pc:sldChg chg="delSp modSp modAnim">
        <pc:chgData name="Kjell, Bradley (Computer Science)" userId="b7334054-ddd4-4f2c-9d9c-7e111fba87c6" providerId="ADAL" clId="{A8F56966-F186-46FB-B332-C4A96195D5E8}" dt="2023-05-16T16:40:25.552" v="6" actId="1076"/>
        <pc:sldMkLst>
          <pc:docMk/>
          <pc:sldMk cId="0" sldId="306"/>
        </pc:sldMkLst>
        <pc:spChg chg="mod">
          <ac:chgData name="Kjell, Bradley (Computer Science)" userId="b7334054-ddd4-4f2c-9d9c-7e111fba87c6" providerId="ADAL" clId="{A8F56966-F186-46FB-B332-C4A96195D5E8}" dt="2023-05-16T16:40:19.383" v="5" actId="14100"/>
          <ac:spMkLst>
            <pc:docMk/>
            <pc:sldMk cId="0" sldId="306"/>
            <ac:spMk id="21513" creationId="{AAD83C9C-18F1-4A13-BDD0-E4592CAD3DDE}"/>
          </ac:spMkLst>
        </pc:spChg>
        <pc:spChg chg="mod">
          <ac:chgData name="Kjell, Bradley (Computer Science)" userId="b7334054-ddd4-4f2c-9d9c-7e111fba87c6" providerId="ADAL" clId="{A8F56966-F186-46FB-B332-C4A96195D5E8}" dt="2023-05-16T16:40:06.434" v="1" actId="1076"/>
          <ac:spMkLst>
            <pc:docMk/>
            <pc:sldMk cId="0" sldId="306"/>
            <ac:spMk id="21516" creationId="{23B7BD6C-82DB-440B-89BA-416778780A60}"/>
          </ac:spMkLst>
        </pc:spChg>
        <pc:spChg chg="mod">
          <ac:chgData name="Kjell, Bradley (Computer Science)" userId="b7334054-ddd4-4f2c-9d9c-7e111fba87c6" providerId="ADAL" clId="{A8F56966-F186-46FB-B332-C4A96195D5E8}" dt="2023-05-16T16:40:25.552" v="6" actId="1076"/>
          <ac:spMkLst>
            <pc:docMk/>
            <pc:sldMk cId="0" sldId="306"/>
            <ac:spMk id="21517" creationId="{C941ADC8-0ACF-4186-8CCF-928030A05EE7}"/>
          </ac:spMkLst>
        </pc:spChg>
        <pc:grpChg chg="del">
          <ac:chgData name="Kjell, Bradley (Computer Science)" userId="b7334054-ddd4-4f2c-9d9c-7e111fba87c6" providerId="ADAL" clId="{A8F56966-F186-46FB-B332-C4A96195D5E8}" dt="2023-05-16T16:40:09.632" v="2" actId="478"/>
          <ac:grpSpMkLst>
            <pc:docMk/>
            <pc:sldMk cId="0" sldId="306"/>
            <ac:grpSpMk id="47107" creationId="{CE12BFC0-D57A-4042-B402-BBE03E9013A7}"/>
          </ac:grpSpMkLst>
        </pc:grpChg>
        <pc:grpChg chg="del">
          <ac:chgData name="Kjell, Bradley (Computer Science)" userId="b7334054-ddd4-4f2c-9d9c-7e111fba87c6" providerId="ADAL" clId="{A8F56966-F186-46FB-B332-C4A96195D5E8}" dt="2023-05-16T16:40:00.073" v="0" actId="478"/>
          <ac:grpSpMkLst>
            <pc:docMk/>
            <pc:sldMk cId="0" sldId="306"/>
            <ac:grpSpMk id="47124" creationId="{241B488D-63EF-4603-A38A-151742453EFE}"/>
          </ac:grpSpMkLst>
        </pc:grpChg>
      </pc:sldChg>
      <pc:sldChg chg="modSp mod">
        <pc:chgData name="Kjell, Bradley (Computer Science)" userId="b7334054-ddd4-4f2c-9d9c-7e111fba87c6" providerId="ADAL" clId="{A8F56966-F186-46FB-B332-C4A96195D5E8}" dt="2023-05-16T16:44:44.025" v="39" actId="20577"/>
        <pc:sldMkLst>
          <pc:docMk/>
          <pc:sldMk cId="0" sldId="308"/>
        </pc:sldMkLst>
        <pc:spChg chg="mod">
          <ac:chgData name="Kjell, Bradley (Computer Science)" userId="b7334054-ddd4-4f2c-9d9c-7e111fba87c6" providerId="ADAL" clId="{A8F56966-F186-46FB-B332-C4A96195D5E8}" dt="2023-05-16T16:44:44.025" v="39" actId="20577"/>
          <ac:spMkLst>
            <pc:docMk/>
            <pc:sldMk cId="0" sldId="308"/>
            <ac:spMk id="23568" creationId="{3A017599-B5E6-43B2-AE65-DE902284269C}"/>
          </ac:spMkLst>
        </pc:spChg>
      </pc:sldChg>
      <pc:sldChg chg="delSp modSp modAnim">
        <pc:chgData name="Kjell, Bradley (Computer Science)" userId="b7334054-ddd4-4f2c-9d9c-7e111fba87c6" providerId="ADAL" clId="{A8F56966-F186-46FB-B332-C4A96195D5E8}" dt="2023-05-16T16:41:14.982" v="10" actId="1076"/>
        <pc:sldMkLst>
          <pc:docMk/>
          <pc:sldMk cId="0" sldId="309"/>
        </pc:sldMkLst>
        <pc:spChg chg="mod">
          <ac:chgData name="Kjell, Bradley (Computer Science)" userId="b7334054-ddd4-4f2c-9d9c-7e111fba87c6" providerId="ADAL" clId="{A8F56966-F186-46FB-B332-C4A96195D5E8}" dt="2023-05-16T16:41:14.982" v="10" actId="1076"/>
          <ac:spMkLst>
            <pc:docMk/>
            <pc:sldMk cId="0" sldId="309"/>
            <ac:spMk id="22544" creationId="{E09EC1CD-5428-48C8-8F76-670F48484751}"/>
          </ac:spMkLst>
        </pc:spChg>
        <pc:spChg chg="mod">
          <ac:chgData name="Kjell, Bradley (Computer Science)" userId="b7334054-ddd4-4f2c-9d9c-7e111fba87c6" providerId="ADAL" clId="{A8F56966-F186-46FB-B332-C4A96195D5E8}" dt="2023-05-16T16:41:03.284" v="8" actId="1076"/>
          <ac:spMkLst>
            <pc:docMk/>
            <pc:sldMk cId="0" sldId="309"/>
            <ac:spMk id="22545" creationId="{E26880D1-6770-440A-8D72-30F59951F9AA}"/>
          </ac:spMkLst>
        </pc:spChg>
        <pc:grpChg chg="del">
          <ac:chgData name="Kjell, Bradley (Computer Science)" userId="b7334054-ddd4-4f2c-9d9c-7e111fba87c6" providerId="ADAL" clId="{A8F56966-F186-46FB-B332-C4A96195D5E8}" dt="2023-05-16T16:41:07.520" v="9" actId="478"/>
          <ac:grpSpMkLst>
            <pc:docMk/>
            <pc:sldMk cId="0" sldId="309"/>
            <ac:grpSpMk id="50179" creationId="{D95237ED-75D7-44DF-966A-51DB11971223}"/>
          </ac:grpSpMkLst>
        </pc:grpChg>
        <pc:grpChg chg="del">
          <ac:chgData name="Kjell, Bradley (Computer Science)" userId="b7334054-ddd4-4f2c-9d9c-7e111fba87c6" providerId="ADAL" clId="{A8F56966-F186-46FB-B332-C4A96195D5E8}" dt="2023-05-16T16:40:57.781" v="7" actId="478"/>
          <ac:grpSpMkLst>
            <pc:docMk/>
            <pc:sldMk cId="0" sldId="309"/>
            <ac:grpSpMk id="50196" creationId="{31AE029E-E2F8-4154-85E1-8F8050F2EF88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14E5F5-53D6-4B01-AD47-BB2D7C869E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74DD797-2B8A-48A8-8F45-25EFF3299B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952298AE-753F-4779-A2D2-9AA4F71237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E0BC419-A1DA-4976-9914-F08F5E01AF5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4F4079-1A8B-421F-BC68-D9CD8C4736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1D4A49E-493B-436A-AE80-0FA0BE1D96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89781D3-4620-4FC8-BF0A-DACA49B617F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09BBA3B3-CB43-41CC-8466-3B05D754CE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939DDEB-61A9-4B38-A0C0-F1E42109B23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F2003944-48C3-4F36-8FC9-84A439B7E4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2411D55-9738-4BE2-B3D7-BFD04272CF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DBE6D95-C11C-4CB3-B5B3-FF717EB9A0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F2A489BD-E249-44FF-BEED-455207E23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" y="844550"/>
            <a:ext cx="8216900" cy="635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457200"/>
            <a:ext cx="8229600" cy="381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914400"/>
            <a:ext cx="82296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6715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ECA25B6-E37D-4481-B095-90AC3A03FE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6064BD-0369-4070-9331-F4DEB6A2F8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659A6-D3B9-4BF2-B79F-BAE99F8628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91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98CC70-EEC7-4893-8CD7-FE28DC1596C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D7B238-4420-494C-8BD5-BB0BD4B38A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97A41-49F9-4200-90FB-9EBB4B573F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486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2D4B5-E4CB-44BA-8F31-E5AFB468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570E2-F568-4794-A1FA-D2A55D92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67DDC-E0C6-4B49-A9C4-8CA4B9ED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E2496BA9-AE13-4317-A088-A09C1008D2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8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92EA6-01E7-4ADF-B756-A27BEB100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E8A5B-B88A-43E0-B4FB-F8E6E817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91FDC-BE87-4B0A-A842-46EF49C3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A7BA8AE6-28B1-4D03-951D-C9A339D8B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806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9C3F0-A342-40F1-868A-5C56840C9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65709-EA92-4845-B0BB-E1078433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F2A8F-563B-43D8-AC86-33DF7245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927AA91E-6318-4CAF-A701-54182D4514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9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58CFF-8A96-49BF-A377-59766711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2FC08-5975-42AF-80A8-C4DDDF2A4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BAF5D-7C69-4D8B-87EE-C7DCA95CD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2338E2C5-560A-49A9-9542-863EAE7A3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970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B055AD-FC24-4AA4-BB5C-4C3FECC1E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1D6C7A-49A2-46BB-83E2-4F3CB50E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CC7697-B99F-45F8-AC59-C86C48C9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20BC55C6-5D83-4544-9BA9-486CCA8083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609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6497C-A5E3-4AC7-A700-A1C1E15F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3746A-A4F8-4982-AB4B-DC2D836B5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9F520B-7B40-41A6-9BF2-556FD027A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E0C4D75A-EFC9-4125-B6F6-34ECD4829F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7014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D96B5A-4A19-46A2-ABC7-CFBAEA95E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0550CE-384E-4B53-B519-75CBA32C3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0F902-E6F2-4D23-AC9D-D7B4C287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4C322532-B5D4-47DC-8349-D96665C7AA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153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6404A-65A3-4440-8F1F-770202EC7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CDBD7-BACD-4D20-B7D5-93BA4CA7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60E8F-3294-4313-AB98-ABC9CAEFA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6B73664F-AC44-4A8D-900E-635020A2E0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32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FCA0C75-94DC-4557-A65D-130B1E33C1E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041EB52-FE55-4429-BC8D-92AFD09422C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93424-28B3-41F4-9434-0F8355DD00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959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08568-165F-48B9-9994-A68E4CAC6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C2DAE-74B3-488C-B67E-602F25D6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FBD93-94FB-46C5-8E82-7C04E5C0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A0BE4306-FB80-45AC-8457-B56E3D380C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879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4252-E976-464C-8094-94202442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9D8CA-7E85-4521-9273-44367353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703EC-928B-4739-A2D5-BB447F58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2DBD2EE9-B974-4FD2-83AA-B02F00A863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938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13B1D-D9C6-49B6-9E4D-40F00ABA1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512CB-7ECC-42A1-BBF9-B5FD903CE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87068-2EFA-46F7-9100-34B740925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F824094C-7E81-4A00-B8D9-C9A9BB8C3A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5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3CCDA0-DDD0-44C9-89D3-CB0E2A81EB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A434C5-D6C0-43FC-A568-3B0F722362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DD6CB-CB9A-4E1B-BA0E-C8CD6B7CB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23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6FB3B9-23D2-4E64-BEE1-E81D0C9F3D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3CA776-F61E-454F-A2BD-48F0D632B4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840B5-A4A3-4523-9049-F5390D40C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2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8A9FD9A-3E33-4FC0-B7A5-58B6CBD99BC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490133C-A5D0-409A-B033-ECE5A8D9C0E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BA277-DE8C-4864-B974-1F23D831FB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63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0D112E-6981-4CF4-9333-723E397D932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9589B1B-5C7F-48A2-9AB5-358D561567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2E630-64D7-43F7-BA64-6DB20F8E44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964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48D714F-6747-4807-B7DA-CE0067F649A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61B9519-06E6-4ED7-8494-FE6A9D2884E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4BCFF-E132-414D-BAD3-DDD805E9A3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26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50507C-6E33-4B8F-9644-0F21E94085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CE871D-F191-4DD0-923B-533788C5C3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9E15E-8E9B-49F6-848E-BD2A5AA18B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35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2CEF9F-ECC9-4650-BE07-D88FA941972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31C622-F112-4A59-9C87-1855F5E911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94464-F77E-4894-9AED-4E5272895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78A34F5-5EA4-4250-B86E-5BFC861EC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20C380-7B02-4C95-B23F-2222C9EB3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38200"/>
            <a:ext cx="8229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CA5B418-1513-4B21-B4A1-E116E11F32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84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Century Schoolbook" pitchFamily="18" charset="0"/>
              </a:defRPr>
            </a:lvl1pPr>
          </a:lstStyle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187D170-47C9-4A98-86F7-4D96F8FEABA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70A6630-DA75-4B4A-94D8-2FBFAA6DFF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37F0E0B-6280-4313-9D18-26091C05F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" y="692150"/>
            <a:ext cx="8216900" cy="635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25000"/>
        <a:buChar char="–"/>
        <a:defRPr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–"/>
        <a:defRPr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714C8B2-4799-4D74-9BFB-3D9498C035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9EA16F3-7F00-4D49-95A4-1333F04943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AC54E64-0FDE-49EE-8462-88FF525E53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5C4C4DD-CFD5-49D7-A9FC-9C55E225F8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212AEE4-5A0B-4911-A9CD-826972DE7F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A7C582A-5DC5-4E6A-8BDA-CB776AD85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//upload.wikimedia.org/wikipedia/commons/b/ba/Triode-english-text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//upload.wikimedia.org/wikipedia/commons/f/f2/Triode.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//upload.wikimedia.org/wikipedia/commons/1/13/NPN_BJT_Basic_Operation_%28Active%29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//upload.wikimedia.org/wikipedia/commons/c/cb/BJT_NPN_symbol_%28case%29.sv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//upload.wikimedia.org/wikipedia/commons/1/10/Blausen_0657_MultipolarNeuron.pn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png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7B5EBDA-1936-4B2A-8B85-A45C5DB823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1828800"/>
            <a:ext cx="4495800" cy="762000"/>
          </a:xfrm>
          <a:noFill/>
        </p:spPr>
        <p:txBody>
          <a:bodyPr/>
          <a:lstStyle/>
          <a:p>
            <a:pPr algn="l"/>
            <a:r>
              <a:rPr lang="en-US" altLang="en-US" sz="3200"/>
              <a:t>Controllable Switches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C23E2DC-47D1-4F51-B2AC-47CB113D56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14600" y="2743200"/>
            <a:ext cx="3848100" cy="990600"/>
          </a:xfrm>
          <a:noFill/>
        </p:spPr>
        <p:txBody>
          <a:bodyPr/>
          <a:lstStyle/>
          <a:p>
            <a:r>
              <a:rPr lang="en-US" altLang="en-US" sz="1200" b="1" dirty="0"/>
              <a:t>modified from CS231 slides </a:t>
            </a:r>
          </a:p>
          <a:p>
            <a:endParaRPr lang="en-US" altLang="en-US" sz="1200" b="1" dirty="0"/>
          </a:p>
          <a:p>
            <a:r>
              <a:rPr lang="en-US" altLang="en-US" sz="1200" b="1" dirty="0"/>
              <a:t>University of Illinois</a:t>
            </a:r>
          </a:p>
          <a:p>
            <a:r>
              <a:rPr lang="en-US" altLang="en-US" sz="1200" b="1" dirty="0"/>
              <a:t>Howard Huang</a:t>
            </a:r>
          </a:p>
          <a:p>
            <a:r>
              <a:rPr lang="en-US" altLang="en-US" sz="2400" b="1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4697D-94C0-43D8-8273-5F164566F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17CAF-E576-4866-B0C6-91A4F6F25D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8420-8C47-4B16-A2C2-C984E38E6A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493424-28B3-41F4-9434-0F8355DD0097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1026" name="Picture 2" descr="A semi-log plot of transistor counts for microprocessors against dates of introduction, nearly doubling every two years. Image by Max Roser and licensed under CC BY-SA 4.0.">
            <a:extLst>
              <a:ext uri="{FF2B5EF4-FFF2-40B4-BE49-F238E27FC236}">
                <a16:creationId xmlns:a16="http://schemas.microsoft.com/office/drawing/2014/main" id="{00690AE8-CB6C-409D-86ED-0E2265B2A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0"/>
            <a:ext cx="9144000" cy="660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054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>
            <a:extLst>
              <a:ext uri="{FF2B5EF4-FFF2-40B4-BE49-F238E27FC236}">
                <a16:creationId xmlns:a16="http://schemas.microsoft.com/office/drawing/2014/main" id="{F3925D3F-5D97-4824-ADC9-CC333ECDA5A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6627" name="Slide Number Placeholder 4">
            <a:extLst>
              <a:ext uri="{FF2B5EF4-FFF2-40B4-BE49-F238E27FC236}">
                <a16:creationId xmlns:a16="http://schemas.microsoft.com/office/drawing/2014/main" id="{8D44D5D6-1613-4B36-8AFC-943365A142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D1B8675-4BFA-44E9-9D4E-D43B3BF4D655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10</a:t>
            </a:fld>
            <a:endParaRPr lang="en-US" altLang="en-US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D1D2A887-B2F6-4B34-8F73-BECFE864C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Electromechanical Switches</a:t>
            </a:r>
          </a:p>
        </p:txBody>
      </p:sp>
      <p:pic>
        <p:nvPicPr>
          <p:cNvPr id="26629" name="Picture 2">
            <a:extLst>
              <a:ext uri="{FF2B5EF4-FFF2-40B4-BE49-F238E27FC236}">
                <a16:creationId xmlns:a16="http://schemas.microsoft.com/office/drawing/2014/main" id="{8886A275-3BCA-4549-B33D-B99405135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" y="914400"/>
            <a:ext cx="5311775" cy="353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Box 2">
            <a:extLst>
              <a:ext uri="{FF2B5EF4-FFF2-40B4-BE49-F238E27FC236}">
                <a16:creationId xmlns:a16="http://schemas.microsoft.com/office/drawing/2014/main" id="{1545FF37-9C03-46CE-B3DE-C7136F42D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" y="4572000"/>
            <a:ext cx="814387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Closing the switch causes current to flow through the coil. Current in the coil creates a magnetic field.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Magnetic field attracts the iron armature.  Armature moves, bringing the contacts together.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Power circuit is now “on”.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The device is a controllable switch.</a:t>
            </a:r>
          </a:p>
        </p:txBody>
      </p:sp>
      <p:pic>
        <p:nvPicPr>
          <p:cNvPr id="26631" name="Picture 4">
            <a:extLst>
              <a:ext uri="{FF2B5EF4-FFF2-40B4-BE49-F238E27FC236}">
                <a16:creationId xmlns:a16="http://schemas.microsoft.com/office/drawing/2014/main" id="{45684678-2319-4B11-B9E6-77E5F9247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7526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>
            <a:extLst>
              <a:ext uri="{FF2B5EF4-FFF2-40B4-BE49-F238E27FC236}">
                <a16:creationId xmlns:a16="http://schemas.microsoft.com/office/drawing/2014/main" id="{78973963-184A-46D3-A430-5FD4020613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7651" name="Slide Number Placeholder 4">
            <a:extLst>
              <a:ext uri="{FF2B5EF4-FFF2-40B4-BE49-F238E27FC236}">
                <a16:creationId xmlns:a16="http://schemas.microsoft.com/office/drawing/2014/main" id="{9211752E-5C9A-415A-810C-34037BB0F0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FB03C22-D413-4156-9F5A-D9805B66B911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11</a:t>
            </a:fld>
            <a:endParaRPr lang="en-US" altLang="en-US"/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03B9CE87-9E91-4A42-B18A-BB0CDCF26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Vacuum Tube Switches</a:t>
            </a:r>
          </a:p>
        </p:txBody>
      </p:sp>
      <p:sp>
        <p:nvSpPr>
          <p:cNvPr id="27653" name="TextBox 2">
            <a:extLst>
              <a:ext uri="{FF2B5EF4-FFF2-40B4-BE49-F238E27FC236}">
                <a16:creationId xmlns:a16="http://schemas.microsoft.com/office/drawing/2014/main" id="{0E2B8094-8E3B-4F25-A48D-9380FCB7C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49813"/>
            <a:ext cx="25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 </a:t>
            </a:r>
          </a:p>
        </p:txBody>
      </p:sp>
      <p:pic>
        <p:nvPicPr>
          <p:cNvPr id="27654" name="Picture 2">
            <a:hlinkClick r:id="rId2"/>
            <a:extLst>
              <a:ext uri="{FF2B5EF4-FFF2-40B4-BE49-F238E27FC236}">
                <a16:creationId xmlns:a16="http://schemas.microsoft.com/office/drawing/2014/main" id="{5C9BB515-F171-4890-B838-0B072781D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066800"/>
            <a:ext cx="2362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4">
            <a:hlinkClick r:id="rId4"/>
            <a:extLst>
              <a:ext uri="{FF2B5EF4-FFF2-40B4-BE49-F238E27FC236}">
                <a16:creationId xmlns:a16="http://schemas.microsoft.com/office/drawing/2014/main" id="{7C4A593D-601E-461E-9E69-A494C387E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19200"/>
            <a:ext cx="2362200" cy="241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6" name="TextBox 1">
            <a:extLst>
              <a:ext uri="{FF2B5EF4-FFF2-40B4-BE49-F238E27FC236}">
                <a16:creationId xmlns:a16="http://schemas.microsoft.com/office/drawing/2014/main" id="{C9B6CC92-F8F5-4C8D-BA7E-EB4D03F94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02063"/>
            <a:ext cx="6605588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Electrons flow (thru a vacuum) from heated cathode (k) to anode (a).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Anode is at high positive voltage (+100 volts or more) and attracts electrons.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A negative voltage on the grid (g) repels the electrons and stops the flow.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A positive voltage on the grid attracts the electrons and lets electrons flow.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400"/>
              <a:t>Voltage on the grid controls the current (k) to (a). 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40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The device is a controllable switch.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>
            <a:extLst>
              <a:ext uri="{FF2B5EF4-FFF2-40B4-BE49-F238E27FC236}">
                <a16:creationId xmlns:a16="http://schemas.microsoft.com/office/drawing/2014/main" id="{85624EFE-BE9E-4D09-898D-D990A34BD8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A83C1C45-56EA-4691-A885-6C1DE0FE50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8A50AB5-5C00-489B-8A3A-C299517FEE82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12</a:t>
            </a:fld>
            <a:endParaRPr lang="en-US" altLang="en-US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509B489B-AD56-4999-9132-11D55645B4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Transistor Switches</a:t>
            </a:r>
          </a:p>
        </p:txBody>
      </p:sp>
      <p:sp>
        <p:nvSpPr>
          <p:cNvPr id="28677" name="TextBox 2">
            <a:extLst>
              <a:ext uri="{FF2B5EF4-FFF2-40B4-BE49-F238E27FC236}">
                <a16:creationId xmlns:a16="http://schemas.microsoft.com/office/drawing/2014/main" id="{3D265A00-3609-4F53-8D0F-282377CC2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49813"/>
            <a:ext cx="25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 </a:t>
            </a:r>
          </a:p>
        </p:txBody>
      </p:sp>
      <p:sp>
        <p:nvSpPr>
          <p:cNvPr id="28678" name="TextBox 1">
            <a:extLst>
              <a:ext uri="{FF2B5EF4-FFF2-40B4-BE49-F238E27FC236}">
                <a16:creationId xmlns:a16="http://schemas.microsoft.com/office/drawing/2014/main" id="{B5E9EAD2-9F3F-4D53-9DD7-1EB598318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24200"/>
            <a:ext cx="80279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A small change in the voltage applied across the base (B) – emitter (E) 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circuit  greatly changes the current in the collector (C) – emitter circuit.</a:t>
            </a:r>
          </a:p>
        </p:txBody>
      </p:sp>
      <p:pic>
        <p:nvPicPr>
          <p:cNvPr id="28679" name="Picture 4">
            <a:hlinkClick r:id="rId2"/>
            <a:extLst>
              <a:ext uri="{FF2B5EF4-FFF2-40B4-BE49-F238E27FC236}">
                <a16:creationId xmlns:a16="http://schemas.microsoft.com/office/drawing/2014/main" id="{D06A3CEB-DE5B-4D48-A752-393AA2793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39624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6">
            <a:hlinkClick r:id="rId4"/>
            <a:extLst>
              <a:ext uri="{FF2B5EF4-FFF2-40B4-BE49-F238E27FC236}">
                <a16:creationId xmlns:a16="http://schemas.microsoft.com/office/drawing/2014/main" id="{56D1E4EC-E643-483C-8CF2-B73FB8EDC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76400"/>
            <a:ext cx="733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8">
            <a:extLst>
              <a:ext uri="{FF2B5EF4-FFF2-40B4-BE49-F238E27FC236}">
                <a16:creationId xmlns:a16="http://schemas.microsoft.com/office/drawing/2014/main" id="{831D0CA7-B749-4196-A4F0-889D3DD45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770313"/>
            <a:ext cx="54768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Rectangle 3">
            <a:extLst>
              <a:ext uri="{FF2B5EF4-FFF2-40B4-BE49-F238E27FC236}">
                <a16:creationId xmlns:a16="http://schemas.microsoft.com/office/drawing/2014/main" id="{4D80CBEB-82F9-4D3D-BCC0-4EFDC7396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791200"/>
            <a:ext cx="3949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The device is a controllable switch.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>
            <a:extLst>
              <a:ext uri="{FF2B5EF4-FFF2-40B4-BE49-F238E27FC236}">
                <a16:creationId xmlns:a16="http://schemas.microsoft.com/office/drawing/2014/main" id="{580F1EB3-DBD7-46A3-B316-568DA15882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9699" name="Slide Number Placeholder 4">
            <a:extLst>
              <a:ext uri="{FF2B5EF4-FFF2-40B4-BE49-F238E27FC236}">
                <a16:creationId xmlns:a16="http://schemas.microsoft.com/office/drawing/2014/main" id="{E1C8240A-7752-46B7-968C-258F1FD221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81A74BAD-2B6A-4D55-A126-5BE298B9A772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13</a:t>
            </a:fld>
            <a:endParaRPr lang="en-US" altLang="en-US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39BF259A-9EB5-4B0F-A08E-0D9E8C341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Brain Switches (Neurons)</a:t>
            </a:r>
          </a:p>
        </p:txBody>
      </p:sp>
      <p:sp>
        <p:nvSpPr>
          <p:cNvPr id="29701" name="TextBox 2">
            <a:extLst>
              <a:ext uri="{FF2B5EF4-FFF2-40B4-BE49-F238E27FC236}">
                <a16:creationId xmlns:a16="http://schemas.microsoft.com/office/drawing/2014/main" id="{D4DDAB0A-E94D-4D56-93D7-C32994852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49813"/>
            <a:ext cx="25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 </a:t>
            </a:r>
          </a:p>
        </p:txBody>
      </p:sp>
      <p:sp>
        <p:nvSpPr>
          <p:cNvPr id="29702" name="TextBox 1">
            <a:extLst>
              <a:ext uri="{FF2B5EF4-FFF2-40B4-BE49-F238E27FC236}">
                <a16:creationId xmlns:a16="http://schemas.microsoft.com/office/drawing/2014/main" id="{A48615A1-D4E9-4E58-9605-2B1882836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962400"/>
            <a:ext cx="833273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Several other neurons connect to the dendrites of a neuron </a:t>
            </a:r>
            <a:r>
              <a:rPr lang="en-US" altLang="en-US"/>
              <a:t>at its synapses</a:t>
            </a:r>
            <a:r>
              <a:rPr lang="en-US" altLang="en-US" dirty="0"/>
              <a:t>. 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If enough of them electrically stimulate the neuron, it fires, and sends an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electrical signal down its axon.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Its axon is connected to other neurons.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dirty="0"/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The device is a controllable switch (in this very simplified view.)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 </a:t>
            </a:r>
          </a:p>
        </p:txBody>
      </p:sp>
      <p:pic>
        <p:nvPicPr>
          <p:cNvPr id="29703" name="Picture 6">
            <a:hlinkClick r:id="rId2"/>
            <a:extLst>
              <a:ext uri="{FF2B5EF4-FFF2-40B4-BE49-F238E27FC236}">
                <a16:creationId xmlns:a16="http://schemas.microsoft.com/office/drawing/2014/main" id="{46762759-842C-4EC5-B265-DA1D55986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956050" cy="25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>
            <a:extLst>
              <a:ext uri="{FF2B5EF4-FFF2-40B4-BE49-F238E27FC236}">
                <a16:creationId xmlns:a16="http://schemas.microsoft.com/office/drawing/2014/main" id="{52FB6F5F-CC7E-4C3C-B8FE-B6A17B956A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30723" name="Slide Number Placeholder 4">
            <a:extLst>
              <a:ext uri="{FF2B5EF4-FFF2-40B4-BE49-F238E27FC236}">
                <a16:creationId xmlns:a16="http://schemas.microsoft.com/office/drawing/2014/main" id="{9F53195D-31E4-4AA4-859E-20679ECC71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5D16403-49B6-4812-8D35-154E3647EC7A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14</a:t>
            </a:fld>
            <a:endParaRPr lang="en-US" altLang="en-US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B766A72C-3C75-4EF2-B659-264650C36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little bit about technology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5ADF7EBE-24FE-4505-B373-8455C8E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Two properties </a:t>
            </a:r>
            <a:r>
              <a:rPr lang="en-US" altLang="en-US">
                <a:solidFill>
                  <a:schemeClr val="tx2"/>
                </a:solidFill>
              </a:rPr>
              <a:t>of Switches and Gates:</a:t>
            </a:r>
          </a:p>
          <a:p>
            <a:pPr lvl="1"/>
            <a:r>
              <a:rPr lang="en-US" altLang="en-US">
                <a:solidFill>
                  <a:schemeClr val="tx2"/>
                </a:solidFill>
              </a:rPr>
              <a:t>Size</a:t>
            </a:r>
          </a:p>
          <a:p>
            <a:pPr lvl="1"/>
            <a:r>
              <a:rPr lang="en-US" altLang="en-US">
                <a:solidFill>
                  <a:schemeClr val="tx2"/>
                </a:solidFill>
              </a:rPr>
              <a:t>Switching and propagation delay</a:t>
            </a:r>
          </a:p>
          <a:p>
            <a:r>
              <a:rPr lang="en-US" altLang="en-US"/>
              <a:t>Smaller the size, smaller the propagation delay (typically)!</a:t>
            </a:r>
          </a:p>
          <a:p>
            <a:r>
              <a:rPr lang="en-US" altLang="en-US"/>
              <a:t>Smaller the size, cheaper the processor!</a:t>
            </a:r>
          </a:p>
          <a:p>
            <a:pPr lvl="1"/>
            <a:r>
              <a:rPr lang="en-US" altLang="en-US"/>
              <a:t>Silicon is sand anyway</a:t>
            </a:r>
          </a:p>
          <a:p>
            <a:pPr lvl="1"/>
            <a:r>
              <a:rPr lang="en-US" altLang="en-US"/>
              <a:t>But you can put more logic on a single chip</a:t>
            </a:r>
          </a:p>
          <a:p>
            <a:r>
              <a:rPr lang="en-US" altLang="en-US"/>
              <a:t>This nice positive feedback cycle has</a:t>
            </a:r>
          </a:p>
          <a:p>
            <a:pPr lvl="1"/>
            <a:r>
              <a:rPr lang="en-US" altLang="en-US"/>
              <a:t>Made processors faster and cheaper</a:t>
            </a:r>
          </a:p>
          <a:p>
            <a:pPr lvl="1"/>
            <a:r>
              <a:rPr lang="en-US" altLang="en-US"/>
              <a:t>Over the last 70 years! </a:t>
            </a:r>
          </a:p>
          <a:p>
            <a:pPr lvl="2"/>
            <a:r>
              <a:rPr lang="en-US" altLang="en-US"/>
              <a:t>1941: Z3, 2000 electro-mechanical relays</a:t>
            </a:r>
          </a:p>
          <a:p>
            <a:pPr lvl="2"/>
            <a:r>
              <a:rPr lang="en-US" altLang="en-US"/>
              <a:t>1946: ENIAC, 1800 vacuum tubes</a:t>
            </a:r>
          </a:p>
          <a:p>
            <a:pPr lvl="3"/>
            <a:r>
              <a:rPr lang="en-US" altLang="en-US" sz="1200"/>
              <a:t>Regarded as the first fully programmable electronic computer</a:t>
            </a:r>
          </a:p>
          <a:p>
            <a:pPr lvl="2"/>
            <a:r>
              <a:rPr lang="en-US" altLang="en-US"/>
              <a:t>1972: Intel 4004, </a:t>
            </a:r>
            <a:r>
              <a:rPr lang="en-US" altLang="en-US">
                <a:solidFill>
                  <a:schemeClr val="accent2"/>
                </a:solidFill>
              </a:rPr>
              <a:t>2300 </a:t>
            </a:r>
            <a:r>
              <a:rPr lang="en-US" altLang="en-US"/>
              <a:t>transistors</a:t>
            </a:r>
          </a:p>
          <a:p>
            <a:pPr lvl="2"/>
            <a:r>
              <a:rPr lang="en-US" altLang="en-US"/>
              <a:t>2013: 8-Core Itanium , </a:t>
            </a:r>
            <a:r>
              <a:rPr lang="en-US" altLang="en-US">
                <a:solidFill>
                  <a:schemeClr val="accent2"/>
                </a:solidFill>
              </a:rPr>
              <a:t>3 billion </a:t>
            </a:r>
            <a:r>
              <a:rPr lang="en-US" altLang="en-US"/>
              <a:t>transistors</a:t>
            </a:r>
          </a:p>
          <a:p>
            <a:pPr lvl="2"/>
            <a:r>
              <a:rPr lang="en-US" altLang="en-US"/>
              <a:t>Before 1972: Processors were built with MANY chips, or individual transistors</a:t>
            </a:r>
          </a:p>
          <a:p>
            <a:endParaRPr lang="en-US" altLang="en-US"/>
          </a:p>
          <a:p>
            <a:pPr lvl="1"/>
            <a:endParaRPr lang="en-US" altLang="en-US">
              <a:solidFill>
                <a:srgbClr val="003399"/>
              </a:solidFill>
            </a:endParaRPr>
          </a:p>
          <a:p>
            <a:endParaRPr lang="en-US" altLang="en-US">
              <a:solidFill>
                <a:srgbClr val="003399"/>
              </a:solidFill>
            </a:endParaRPr>
          </a:p>
          <a:p>
            <a:pPr>
              <a:spcBef>
                <a:spcPct val="50000"/>
              </a:spcBef>
              <a:buSzTx/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>
            <a:extLst>
              <a:ext uri="{FF2B5EF4-FFF2-40B4-BE49-F238E27FC236}">
                <a16:creationId xmlns:a16="http://schemas.microsoft.com/office/drawing/2014/main" id="{5D9CC5BB-6A58-41F4-ABDB-29F6C9CEFE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31747" name="Slide Number Placeholder 4">
            <a:extLst>
              <a:ext uri="{FF2B5EF4-FFF2-40B4-BE49-F238E27FC236}">
                <a16:creationId xmlns:a16="http://schemas.microsoft.com/office/drawing/2014/main" id="{A8239242-3492-4335-853F-7069B576F2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77F6B61-1A0B-4E18-91F0-383BD3AA8C00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15</a:t>
            </a:fld>
            <a:endParaRPr lang="en-US" altLang="en-US"/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86D6B017-2CE0-4FC1-A5A4-7EB1AA700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3A3C668A-D68D-4B22-87E9-666530F5BE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Controllable Switches are easy to make</a:t>
            </a:r>
          </a:p>
          <a:p>
            <a:r>
              <a:rPr lang="en-US" altLang="en-US"/>
              <a:t>These switches can be used to put together “Logic Gates”</a:t>
            </a:r>
          </a:p>
          <a:p>
            <a:r>
              <a:rPr lang="en-US" altLang="en-US"/>
              <a:t>Logic Gates can be put together to make bigger circuits</a:t>
            </a:r>
          </a:p>
          <a:p>
            <a:pPr lvl="1"/>
            <a:r>
              <a:rPr lang="en-US" altLang="en-US"/>
              <a:t>These circuits can be put together to make even bigger circuits.</a:t>
            </a:r>
          </a:p>
          <a:p>
            <a:r>
              <a:rPr lang="en-US" altLang="en-US"/>
              <a:t>Logic Gates can be used to make circuits that “remember” or store data</a:t>
            </a:r>
          </a:p>
          <a:p>
            <a:r>
              <a:rPr lang="en-US" altLang="en-US"/>
              <a:t>A Computer includes, at its heart :</a:t>
            </a:r>
          </a:p>
          <a:p>
            <a:pPr lvl="1"/>
            <a:r>
              <a:rPr lang="en-US" altLang="en-US"/>
              <a:t>An ALU (Arithmetic Logic Unit)</a:t>
            </a:r>
          </a:p>
          <a:p>
            <a:pPr lvl="1"/>
            <a:r>
              <a:rPr lang="en-US" altLang="en-US"/>
              <a:t>Instruction Decoding and associated circuits</a:t>
            </a:r>
          </a:p>
          <a:p>
            <a:pPr lvl="1"/>
            <a:r>
              <a:rPr lang="en-US" altLang="en-US"/>
              <a:t>Memory</a:t>
            </a:r>
          </a:p>
          <a:p>
            <a:pPr lvl="1"/>
            <a:r>
              <a:rPr lang="en-US" altLang="en-US"/>
              <a:t>Stored Program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998BC-494B-49CE-8B1C-491767D82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8F3FA-F23A-4D7E-A64A-6115E1F88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724400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Attribution-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NonCommercial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ShareAlike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1.0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are free: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copy, distribute, display, and perform the work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make derivative works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Under the following conditions: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Attribution.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You must give the original author credit.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Noncommercial.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You may not use this work for commercial purposes.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Share Alike.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If you alter, transform, or build upon this work, you may distribute the resulting work only under a license identical to this one.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any reuse or distribution, you must make clear to others the license terms of this work.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of these conditions can be waived if you get permission from the author.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Your fair use and other rights are in no way affected by the above.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A05FD0-3BDA-41CA-985E-38A770FB25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 to CS231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8A354-CE94-456A-B697-520D579966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493424-28B3-41F4-9434-0F8355DD0097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2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>
            <a:extLst>
              <a:ext uri="{FF2B5EF4-FFF2-40B4-BE49-F238E27FC236}">
                <a16:creationId xmlns:a16="http://schemas.microsoft.com/office/drawing/2014/main" id="{87C95C55-8115-4B60-82CC-447B11E417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8B3B89A2-19E5-4947-9083-3E8BE8EA67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EC1C548-DB40-4CD9-9A81-14E116290CC3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US" altLang="en-US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249CCC8-936A-4BF0-8AE9-D3742E867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Controllable Switches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975F81A0-ADAC-44F5-A572-8FDF92855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 dirty="0"/>
          </a:p>
          <a:p>
            <a:r>
              <a:rPr lang="en-US" altLang="en-US" sz="2000" dirty="0"/>
              <a:t>How can we make a “Machine” that can do complex things</a:t>
            </a:r>
          </a:p>
          <a:p>
            <a:pPr lvl="2"/>
            <a:r>
              <a:rPr lang="en-US" altLang="en-US" sz="2000" dirty="0"/>
              <a:t>Add and multiply </a:t>
            </a:r>
            <a:r>
              <a:rPr lang="en-US" altLang="en-US" sz="2000" i="1" u="sng" dirty="0"/>
              <a:t>really</a:t>
            </a:r>
            <a:r>
              <a:rPr lang="en-US" altLang="en-US" sz="2000" dirty="0"/>
              <a:t> fast </a:t>
            </a:r>
          </a:p>
          <a:p>
            <a:pPr lvl="2"/>
            <a:r>
              <a:rPr lang="en-US" altLang="en-US" sz="2000" dirty="0"/>
              <a:t>Weather forecast, design of medicinal drugs</a:t>
            </a:r>
          </a:p>
          <a:p>
            <a:pPr lvl="2"/>
            <a:r>
              <a:rPr lang="en-US" altLang="en-US" sz="2000" dirty="0"/>
              <a:t>Speech recognition, Robotics, Artificial Intelligence...</a:t>
            </a:r>
          </a:p>
          <a:p>
            <a:pPr lvl="2"/>
            <a:r>
              <a:rPr lang="en-US" altLang="en-US" sz="2000" dirty="0"/>
              <a:t>Web browsers, internet communication protocols</a:t>
            </a:r>
          </a:p>
          <a:p>
            <a:r>
              <a:rPr lang="en-US" altLang="en-US" sz="2000" dirty="0"/>
              <a:t>Starting at (almost) the lowest level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>
            <a:extLst>
              <a:ext uri="{FF2B5EF4-FFF2-40B4-BE49-F238E27FC236}">
                <a16:creationId xmlns:a16="http://schemas.microsoft.com/office/drawing/2014/main" id="{492417A3-3C41-4889-89E8-E9107364EC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90ADEEFF-E4EF-4341-9DB5-D50F384B17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836BC4A-9C6B-435E-9741-9B5362724D28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US" altLang="en-US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C86AF562-2BCA-4591-963A-9A0EBCD64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Modest Switch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11586C63-FBE0-46AE-A091-46CB5D1544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3200400"/>
          </a:xfrm>
        </p:spPr>
        <p:txBody>
          <a:bodyPr/>
          <a:lstStyle/>
          <a:p>
            <a:r>
              <a:rPr lang="en-US" altLang="en-US"/>
              <a:t>All these capabilities are built from an extremely simple component:</a:t>
            </a:r>
          </a:p>
          <a:p>
            <a:pPr lvl="1"/>
            <a:r>
              <a:rPr lang="en-US" altLang="en-US"/>
              <a:t>A controllable </a:t>
            </a:r>
            <a:r>
              <a:rPr lang="en-US" altLang="en-US" i="1" u="sng"/>
              <a:t>switch</a:t>
            </a:r>
          </a:p>
          <a:p>
            <a:r>
              <a:rPr lang="en-US" altLang="en-US"/>
              <a:t>The usual Electrical switch we use every day</a:t>
            </a:r>
          </a:p>
          <a:p>
            <a:pPr lvl="1"/>
            <a:r>
              <a:rPr lang="en-US" altLang="en-US"/>
              <a:t>The electric switch we use turns current on and off</a:t>
            </a:r>
          </a:p>
          <a:p>
            <a:pPr lvl="1"/>
            <a:r>
              <a:rPr lang="en-US" altLang="en-US"/>
              <a:t>But we need to turn it on and off by hand</a:t>
            </a:r>
          </a:p>
          <a:p>
            <a:pPr lvl="1"/>
            <a:r>
              <a:rPr lang="en-US" altLang="en-US"/>
              <a:t>The result of turning the switch on?</a:t>
            </a:r>
          </a:p>
          <a:p>
            <a:pPr lvl="2"/>
            <a:r>
              <a:rPr lang="en-US" altLang="en-US"/>
              <a:t>The “top end” in the figure becomes</a:t>
            </a:r>
          </a:p>
          <a:p>
            <a:pPr lvl="2"/>
            <a:r>
              <a:rPr lang="en-US" altLang="en-US"/>
              <a:t> raised to a high voltage</a:t>
            </a:r>
          </a:p>
          <a:p>
            <a:pPr lvl="2"/>
            <a:r>
              <a:rPr lang="en-US" altLang="en-US"/>
              <a:t>Which makes the current flow through the bulb</a:t>
            </a:r>
          </a:p>
        </p:txBody>
      </p:sp>
      <p:sp>
        <p:nvSpPr>
          <p:cNvPr id="19462" name="Line 4">
            <a:extLst>
              <a:ext uri="{FF2B5EF4-FFF2-40B4-BE49-F238E27FC236}">
                <a16:creationId xmlns:a16="http://schemas.microsoft.com/office/drawing/2014/main" id="{7B9AED2E-4F2B-48CB-A560-81AC001AE6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86000"/>
            <a:ext cx="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5">
            <a:extLst>
              <a:ext uri="{FF2B5EF4-FFF2-40B4-BE49-F238E27FC236}">
                <a16:creationId xmlns:a16="http://schemas.microsoft.com/office/drawing/2014/main" id="{76A01B89-A3FC-47B3-A9C0-5BEB25019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048000"/>
            <a:ext cx="0" cy="914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6">
            <a:extLst>
              <a:ext uri="{FF2B5EF4-FFF2-40B4-BE49-F238E27FC236}">
                <a16:creationId xmlns:a16="http://schemas.microsoft.com/office/drawing/2014/main" id="{82122F6D-E874-4E97-A719-BFAF66753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2286000"/>
            <a:ext cx="0" cy="609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10">
            <a:extLst>
              <a:ext uri="{FF2B5EF4-FFF2-40B4-BE49-F238E27FC236}">
                <a16:creationId xmlns:a16="http://schemas.microsoft.com/office/drawing/2014/main" id="{D1FCEF66-771C-4F46-B196-6A3EF4F283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86000"/>
            <a:ext cx="457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Oval 11">
            <a:extLst>
              <a:ext uri="{FF2B5EF4-FFF2-40B4-BE49-F238E27FC236}">
                <a16:creationId xmlns:a16="http://schemas.microsoft.com/office/drawing/2014/main" id="{AC826927-C09B-441B-B2D3-DF9D7B8A3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743200"/>
            <a:ext cx="152400" cy="1524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/>
          </a:p>
        </p:txBody>
      </p:sp>
      <p:sp>
        <p:nvSpPr>
          <p:cNvPr id="19467" name="Oval 12">
            <a:extLst>
              <a:ext uri="{FF2B5EF4-FFF2-40B4-BE49-F238E27FC236}">
                <a16:creationId xmlns:a16="http://schemas.microsoft.com/office/drawing/2014/main" id="{FEC2BF9A-BD2E-4F0E-965C-DEFD9E199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048000"/>
            <a:ext cx="152400" cy="1524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/>
          </a:p>
        </p:txBody>
      </p:sp>
      <p:sp>
        <p:nvSpPr>
          <p:cNvPr id="45069" name="Line 13">
            <a:extLst>
              <a:ext uri="{FF2B5EF4-FFF2-40B4-BE49-F238E27FC236}">
                <a16:creationId xmlns:a16="http://schemas.microsoft.com/office/drawing/2014/main" id="{756041D3-518F-4E9C-8F34-B322693723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010400" y="2819400"/>
            <a:ext cx="228600" cy="304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tebulb">
            <a:extLst>
              <a:ext uri="{FF2B5EF4-FFF2-40B4-BE49-F238E27FC236}">
                <a16:creationId xmlns:a16="http://schemas.microsoft.com/office/drawing/2014/main" id="{02616AF7-A5DD-4A31-A5DC-41E5D8624692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>
            <a:off x="7810500" y="2628900"/>
            <a:ext cx="457200" cy="6858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56 w 21600"/>
              <a:gd name="T13" fmla="*/ 2188 h 21600"/>
              <a:gd name="T14" fmla="*/ 18277 w 21600"/>
              <a:gd name="T15" fmla="*/ 92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9470" name="Group 17">
            <a:extLst>
              <a:ext uri="{FF2B5EF4-FFF2-40B4-BE49-F238E27FC236}">
                <a16:creationId xmlns:a16="http://schemas.microsoft.com/office/drawing/2014/main" id="{E4BD6357-90D6-4B8E-ACFF-01535E07ADA5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3581400"/>
            <a:ext cx="609600" cy="152400"/>
            <a:chOff x="4224" y="2688"/>
            <a:chExt cx="384" cy="96"/>
          </a:xfrm>
        </p:grpSpPr>
        <p:sp>
          <p:nvSpPr>
            <p:cNvPr id="19495" name="Line 15">
              <a:extLst>
                <a:ext uri="{FF2B5EF4-FFF2-40B4-BE49-F238E27FC236}">
                  <a16:creationId xmlns:a16="http://schemas.microsoft.com/office/drawing/2014/main" id="{9B846428-92BF-4980-BC91-E34D2DF134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688"/>
              <a:ext cx="384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Line 16">
              <a:extLst>
                <a:ext uri="{FF2B5EF4-FFF2-40B4-BE49-F238E27FC236}">
                  <a16:creationId xmlns:a16="http://schemas.microsoft.com/office/drawing/2014/main" id="{343B3254-E0C1-49A2-86BF-B7D5641FC4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2784"/>
              <a:ext cx="192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71" name="Line 18">
            <a:extLst>
              <a:ext uri="{FF2B5EF4-FFF2-40B4-BE49-F238E27FC236}">
                <a16:creationId xmlns:a16="http://schemas.microsoft.com/office/drawing/2014/main" id="{9CCE2874-EBB4-46FF-B5A9-FF216EC5B5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962400"/>
            <a:ext cx="4572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20">
            <a:extLst>
              <a:ext uri="{FF2B5EF4-FFF2-40B4-BE49-F238E27FC236}">
                <a16:creationId xmlns:a16="http://schemas.microsoft.com/office/drawing/2014/main" id="{CE48B72E-2768-48E2-8B47-7CF1921B2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200400"/>
            <a:ext cx="0" cy="3810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21">
            <a:extLst>
              <a:ext uri="{FF2B5EF4-FFF2-40B4-BE49-F238E27FC236}">
                <a16:creationId xmlns:a16="http://schemas.microsoft.com/office/drawing/2014/main" id="{5E43972B-CC38-4E61-8FD2-533C49FA7F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3800"/>
            <a:ext cx="0" cy="228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8" name="AutoShape 22">
            <a:extLst>
              <a:ext uri="{FF2B5EF4-FFF2-40B4-BE49-F238E27FC236}">
                <a16:creationId xmlns:a16="http://schemas.microsoft.com/office/drawing/2014/main" id="{94CEE9E5-E5C0-4461-A646-C3E968E22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838200" cy="914400"/>
          </a:xfrm>
          <a:prstGeom prst="star16">
            <a:avLst>
              <a:gd name="adj" fmla="val 37500"/>
            </a:avLst>
          </a:prstGeom>
          <a:noFill/>
          <a:ln w="25400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/>
          </a:p>
        </p:txBody>
      </p:sp>
      <p:sp>
        <p:nvSpPr>
          <p:cNvPr id="45079" name="Line 23">
            <a:extLst>
              <a:ext uri="{FF2B5EF4-FFF2-40B4-BE49-F238E27FC236}">
                <a16:creationId xmlns:a16="http://schemas.microsoft.com/office/drawing/2014/main" id="{7074585D-ACAB-4E74-B8BF-B1626EA4E8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2819400"/>
            <a:ext cx="0" cy="3048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Text Box 24">
            <a:extLst>
              <a:ext uri="{FF2B5EF4-FFF2-40B4-BE49-F238E27FC236}">
                <a16:creationId xmlns:a16="http://schemas.microsoft.com/office/drawing/2014/main" id="{1202D228-A994-4075-B9DB-4AA24DE2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648200"/>
            <a:ext cx="769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</a:pPr>
            <a:endParaRPr lang="en-US" altLang="en-US"/>
          </a:p>
        </p:txBody>
      </p:sp>
      <p:sp>
        <p:nvSpPr>
          <p:cNvPr id="45082" name="Text Box 26">
            <a:extLst>
              <a:ext uri="{FF2B5EF4-FFF2-40B4-BE49-F238E27FC236}">
                <a16:creationId xmlns:a16="http://schemas.microsoft.com/office/drawing/2014/main" id="{BCB918C9-BFB6-41B4-9CD7-B6E7B8889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267200"/>
            <a:ext cx="5181600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rgbClr val="FF0000"/>
                </a:solidFill>
              </a:rPr>
              <a:t>Controllable Switch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/>
              <a:t> No hands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/>
              <a:t>Voltage controls if the switch is on or off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/>
              <a:t>High voltage at input: switch on 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en-US"/>
              <a:t>Otherwise it is off</a:t>
            </a:r>
          </a:p>
        </p:txBody>
      </p:sp>
      <p:grpSp>
        <p:nvGrpSpPr>
          <p:cNvPr id="45100" name="Group 44">
            <a:extLst>
              <a:ext uri="{FF2B5EF4-FFF2-40B4-BE49-F238E27FC236}">
                <a16:creationId xmlns:a16="http://schemas.microsoft.com/office/drawing/2014/main" id="{24DAC351-1F7C-4F83-BF8B-B3AF111663B8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572000"/>
            <a:ext cx="1136650" cy="1676400"/>
            <a:chOff x="4224" y="1440"/>
            <a:chExt cx="716" cy="1056"/>
          </a:xfrm>
        </p:grpSpPr>
        <p:sp>
          <p:nvSpPr>
            <p:cNvPr id="19479" name="Line 45">
              <a:extLst>
                <a:ext uri="{FF2B5EF4-FFF2-40B4-BE49-F238E27FC236}">
                  <a16:creationId xmlns:a16="http://schemas.microsoft.com/office/drawing/2014/main" id="{15CF7D86-C55A-425C-A96C-4681D32A9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Line 46">
              <a:extLst>
                <a:ext uri="{FF2B5EF4-FFF2-40B4-BE49-F238E27FC236}">
                  <a16:creationId xmlns:a16="http://schemas.microsoft.com/office/drawing/2014/main" id="{86251BF6-246A-427A-B651-A04BB6352C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Line 47">
              <a:extLst>
                <a:ext uri="{FF2B5EF4-FFF2-40B4-BE49-F238E27FC236}">
                  <a16:creationId xmlns:a16="http://schemas.microsoft.com/office/drawing/2014/main" id="{16878E87-B009-4129-87A0-8B80E587A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Line 48">
              <a:extLst>
                <a:ext uri="{FF2B5EF4-FFF2-40B4-BE49-F238E27FC236}">
                  <a16:creationId xmlns:a16="http://schemas.microsoft.com/office/drawing/2014/main" id="{A41EDB6E-42A3-4A05-837D-C78EAE26C5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Oval 49">
              <a:extLst>
                <a:ext uri="{FF2B5EF4-FFF2-40B4-BE49-F238E27FC236}">
                  <a16:creationId xmlns:a16="http://schemas.microsoft.com/office/drawing/2014/main" id="{6D84A4A1-70F7-4DE8-94F7-5202F88CE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19484" name="Oval 50">
              <a:extLst>
                <a:ext uri="{FF2B5EF4-FFF2-40B4-BE49-F238E27FC236}">
                  <a16:creationId xmlns:a16="http://schemas.microsoft.com/office/drawing/2014/main" id="{44103A01-3386-40C5-AA1F-F1A9F2A33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19485" name="Group 51">
              <a:extLst>
                <a:ext uri="{FF2B5EF4-FFF2-40B4-BE49-F238E27FC236}">
                  <a16:creationId xmlns:a16="http://schemas.microsoft.com/office/drawing/2014/main" id="{5B0A315C-557D-4A7C-920B-1803BAF45E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19493" name="Line 52">
                <a:extLst>
                  <a:ext uri="{FF2B5EF4-FFF2-40B4-BE49-F238E27FC236}">
                    <a16:creationId xmlns:a16="http://schemas.microsoft.com/office/drawing/2014/main" id="{920E8978-7CA1-4398-9026-617827AAA9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4" name="Line 53">
                <a:extLst>
                  <a:ext uri="{FF2B5EF4-FFF2-40B4-BE49-F238E27FC236}">
                    <a16:creationId xmlns:a16="http://schemas.microsoft.com/office/drawing/2014/main" id="{EDF4CFED-6F72-4F61-A1B7-80E05BE240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86" name="Line 54">
              <a:extLst>
                <a:ext uri="{FF2B5EF4-FFF2-40B4-BE49-F238E27FC236}">
                  <a16:creationId xmlns:a16="http://schemas.microsoft.com/office/drawing/2014/main" id="{813CFF6A-2D69-4A4C-9BF4-97A836FAD1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7" name="Line 55">
              <a:extLst>
                <a:ext uri="{FF2B5EF4-FFF2-40B4-BE49-F238E27FC236}">
                  <a16:creationId xmlns:a16="http://schemas.microsoft.com/office/drawing/2014/main" id="{39015182-2C52-405A-AC74-278597CC76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Line 56">
              <a:extLst>
                <a:ext uri="{FF2B5EF4-FFF2-40B4-BE49-F238E27FC236}">
                  <a16:creationId xmlns:a16="http://schemas.microsoft.com/office/drawing/2014/main" id="{CCEC7173-76BB-466E-9A83-74627EF76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Line 57">
              <a:extLst>
                <a:ext uri="{FF2B5EF4-FFF2-40B4-BE49-F238E27FC236}">
                  <a16:creationId xmlns:a16="http://schemas.microsoft.com/office/drawing/2014/main" id="{D96C1CE1-7633-4FAE-BB66-905C2C434D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Oval 58">
              <a:extLst>
                <a:ext uri="{FF2B5EF4-FFF2-40B4-BE49-F238E27FC236}">
                  <a16:creationId xmlns:a16="http://schemas.microsoft.com/office/drawing/2014/main" id="{E2CAE380-CFB2-4ECE-A3FB-0CF547C61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19491" name="Freeform 59">
              <a:extLst>
                <a:ext uri="{FF2B5EF4-FFF2-40B4-BE49-F238E27FC236}">
                  <a16:creationId xmlns:a16="http://schemas.microsoft.com/office/drawing/2014/main" id="{457230B1-CA45-4667-9C37-657814F44D6D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Line 60">
              <a:extLst>
                <a:ext uri="{FF2B5EF4-FFF2-40B4-BE49-F238E27FC236}">
                  <a16:creationId xmlns:a16="http://schemas.microsoft.com/office/drawing/2014/main" id="{541E98D5-22D7-4F41-BCA0-C25D48D350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8" grpId="0" animBg="1"/>
      <p:bldP spid="4508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2">
            <a:extLst>
              <a:ext uri="{FF2B5EF4-FFF2-40B4-BE49-F238E27FC236}">
                <a16:creationId xmlns:a16="http://schemas.microsoft.com/office/drawing/2014/main" id="{CED9E90C-A608-4680-BE29-D9EB8ED13F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E309ECB0-B0E4-43F2-9D5F-75E476F0C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5C1833D-C8FA-4639-95BE-162C9C5007B9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3</a:t>
            </a:fld>
            <a:endParaRPr lang="en-US" altLang="en-US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A448F681-C155-4D32-A200-48C41D351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the switch</a:t>
            </a:r>
          </a:p>
        </p:txBody>
      </p:sp>
      <p:grpSp>
        <p:nvGrpSpPr>
          <p:cNvPr id="46108" name="Group 28">
            <a:extLst>
              <a:ext uri="{FF2B5EF4-FFF2-40B4-BE49-F238E27FC236}">
                <a16:creationId xmlns:a16="http://schemas.microsoft.com/office/drawing/2014/main" id="{E73C88D8-3A68-4EBB-AF77-A68478D2281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038600"/>
            <a:ext cx="1136650" cy="1676400"/>
            <a:chOff x="4224" y="1440"/>
            <a:chExt cx="716" cy="1056"/>
          </a:xfrm>
        </p:grpSpPr>
        <p:sp>
          <p:nvSpPr>
            <p:cNvPr id="20579" name="Line 3">
              <a:extLst>
                <a:ext uri="{FF2B5EF4-FFF2-40B4-BE49-F238E27FC236}">
                  <a16:creationId xmlns:a16="http://schemas.microsoft.com/office/drawing/2014/main" id="{8AF54500-92C0-48E1-9EC6-AACFE3B1F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0" name="Line 4">
              <a:extLst>
                <a:ext uri="{FF2B5EF4-FFF2-40B4-BE49-F238E27FC236}">
                  <a16:creationId xmlns:a16="http://schemas.microsoft.com/office/drawing/2014/main" id="{0FA840E4-63AD-4514-82DE-47E34B60ED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1" name="Line 5">
              <a:extLst>
                <a:ext uri="{FF2B5EF4-FFF2-40B4-BE49-F238E27FC236}">
                  <a16:creationId xmlns:a16="http://schemas.microsoft.com/office/drawing/2014/main" id="{147DEC89-5009-49FA-856A-56CEC70E8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2" name="Line 6">
              <a:extLst>
                <a:ext uri="{FF2B5EF4-FFF2-40B4-BE49-F238E27FC236}">
                  <a16:creationId xmlns:a16="http://schemas.microsoft.com/office/drawing/2014/main" id="{108DDC48-6E67-4285-A10E-D95AFBDF30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3" name="Oval 7">
              <a:extLst>
                <a:ext uri="{FF2B5EF4-FFF2-40B4-BE49-F238E27FC236}">
                  <a16:creationId xmlns:a16="http://schemas.microsoft.com/office/drawing/2014/main" id="{B628A3E5-BBD3-4581-AE58-DA62050DC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84" name="Oval 8">
              <a:extLst>
                <a:ext uri="{FF2B5EF4-FFF2-40B4-BE49-F238E27FC236}">
                  <a16:creationId xmlns:a16="http://schemas.microsoft.com/office/drawing/2014/main" id="{91A515FB-C2CE-4498-A1D8-CFCE69152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0585" name="Group 11">
              <a:extLst>
                <a:ext uri="{FF2B5EF4-FFF2-40B4-BE49-F238E27FC236}">
                  <a16:creationId xmlns:a16="http://schemas.microsoft.com/office/drawing/2014/main" id="{43AD6B34-8AFB-4E01-9463-6D3B1061CB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20593" name="Line 12">
                <a:extLst>
                  <a:ext uri="{FF2B5EF4-FFF2-40B4-BE49-F238E27FC236}">
                    <a16:creationId xmlns:a16="http://schemas.microsoft.com/office/drawing/2014/main" id="{EACE7602-736C-4D89-9923-8A38BD858E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4" name="Line 13">
                <a:extLst>
                  <a:ext uri="{FF2B5EF4-FFF2-40B4-BE49-F238E27FC236}">
                    <a16:creationId xmlns:a16="http://schemas.microsoft.com/office/drawing/2014/main" id="{033F1457-A213-4171-B608-21F5D7A96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86" name="Line 14">
              <a:extLst>
                <a:ext uri="{FF2B5EF4-FFF2-40B4-BE49-F238E27FC236}">
                  <a16:creationId xmlns:a16="http://schemas.microsoft.com/office/drawing/2014/main" id="{D9434C91-03A3-458C-B374-59B75159BB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7" name="Line 15">
              <a:extLst>
                <a:ext uri="{FF2B5EF4-FFF2-40B4-BE49-F238E27FC236}">
                  <a16:creationId xmlns:a16="http://schemas.microsoft.com/office/drawing/2014/main" id="{F390B2F1-9E63-42E2-A597-F628242BE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8" name="Line 16">
              <a:extLst>
                <a:ext uri="{FF2B5EF4-FFF2-40B4-BE49-F238E27FC236}">
                  <a16:creationId xmlns:a16="http://schemas.microsoft.com/office/drawing/2014/main" id="{C3500C9F-29AD-4FA3-940A-05258FAFE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9" name="Line 20">
              <a:extLst>
                <a:ext uri="{FF2B5EF4-FFF2-40B4-BE49-F238E27FC236}">
                  <a16:creationId xmlns:a16="http://schemas.microsoft.com/office/drawing/2014/main" id="{8B508D5A-BBC7-45AB-8DA6-08519E14F8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0" name="Oval 21">
              <a:extLst>
                <a:ext uri="{FF2B5EF4-FFF2-40B4-BE49-F238E27FC236}">
                  <a16:creationId xmlns:a16="http://schemas.microsoft.com/office/drawing/2014/main" id="{6DF66BA6-89FF-455B-A996-80966F253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91" name="Freeform 23">
              <a:extLst>
                <a:ext uri="{FF2B5EF4-FFF2-40B4-BE49-F238E27FC236}">
                  <a16:creationId xmlns:a16="http://schemas.microsoft.com/office/drawing/2014/main" id="{C540BC6B-C8B5-4D33-B415-B41E4D081EA1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2" name="Line 27">
              <a:extLst>
                <a:ext uri="{FF2B5EF4-FFF2-40B4-BE49-F238E27FC236}">
                  <a16:creationId xmlns:a16="http://schemas.microsoft.com/office/drawing/2014/main" id="{4633D4FC-E68F-4ADB-A8E9-830887E17B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6" name="Group 29">
            <a:extLst>
              <a:ext uri="{FF2B5EF4-FFF2-40B4-BE49-F238E27FC236}">
                <a16:creationId xmlns:a16="http://schemas.microsoft.com/office/drawing/2014/main" id="{641454B0-3491-42E3-BC00-EF6713AB7B1B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219200"/>
            <a:ext cx="1136650" cy="1676400"/>
            <a:chOff x="4224" y="1440"/>
            <a:chExt cx="716" cy="1056"/>
          </a:xfrm>
        </p:grpSpPr>
        <p:sp>
          <p:nvSpPr>
            <p:cNvPr id="20563" name="Line 30">
              <a:extLst>
                <a:ext uri="{FF2B5EF4-FFF2-40B4-BE49-F238E27FC236}">
                  <a16:creationId xmlns:a16="http://schemas.microsoft.com/office/drawing/2014/main" id="{2887D898-6A4C-4133-97E9-F93EDC70F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4" name="Line 31">
              <a:extLst>
                <a:ext uri="{FF2B5EF4-FFF2-40B4-BE49-F238E27FC236}">
                  <a16:creationId xmlns:a16="http://schemas.microsoft.com/office/drawing/2014/main" id="{2A9EFD30-C6F7-4C89-BE9E-A0995BA25A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5" name="Line 32">
              <a:extLst>
                <a:ext uri="{FF2B5EF4-FFF2-40B4-BE49-F238E27FC236}">
                  <a16:creationId xmlns:a16="http://schemas.microsoft.com/office/drawing/2014/main" id="{429A720E-7194-492C-9793-93B5849A66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6" name="Line 33">
              <a:extLst>
                <a:ext uri="{FF2B5EF4-FFF2-40B4-BE49-F238E27FC236}">
                  <a16:creationId xmlns:a16="http://schemas.microsoft.com/office/drawing/2014/main" id="{CC3A9F89-31AC-44BE-9AE5-BCBF024577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7" name="Oval 34">
              <a:extLst>
                <a:ext uri="{FF2B5EF4-FFF2-40B4-BE49-F238E27FC236}">
                  <a16:creationId xmlns:a16="http://schemas.microsoft.com/office/drawing/2014/main" id="{4C67B98E-1262-47A1-9E0E-E06544A97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68" name="Oval 35">
              <a:extLst>
                <a:ext uri="{FF2B5EF4-FFF2-40B4-BE49-F238E27FC236}">
                  <a16:creationId xmlns:a16="http://schemas.microsoft.com/office/drawing/2014/main" id="{C1173528-C89C-463A-BFA7-C5A8B0E1D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0569" name="Group 36">
              <a:extLst>
                <a:ext uri="{FF2B5EF4-FFF2-40B4-BE49-F238E27FC236}">
                  <a16:creationId xmlns:a16="http://schemas.microsoft.com/office/drawing/2014/main" id="{A2A8C9AB-4327-4100-845D-46E45EB621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20577" name="Line 37">
                <a:extLst>
                  <a:ext uri="{FF2B5EF4-FFF2-40B4-BE49-F238E27FC236}">
                    <a16:creationId xmlns:a16="http://schemas.microsoft.com/office/drawing/2014/main" id="{393B0837-68C3-4565-914E-1BF047E8D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8" name="Line 38">
                <a:extLst>
                  <a:ext uri="{FF2B5EF4-FFF2-40B4-BE49-F238E27FC236}">
                    <a16:creationId xmlns:a16="http://schemas.microsoft.com/office/drawing/2014/main" id="{04214B95-DD8D-46EC-8EB8-C86F69B3CC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70" name="Line 39">
              <a:extLst>
                <a:ext uri="{FF2B5EF4-FFF2-40B4-BE49-F238E27FC236}">
                  <a16:creationId xmlns:a16="http://schemas.microsoft.com/office/drawing/2014/main" id="{DCB818CC-F81C-4FFE-9E1D-535849D64C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1" name="Line 40">
              <a:extLst>
                <a:ext uri="{FF2B5EF4-FFF2-40B4-BE49-F238E27FC236}">
                  <a16:creationId xmlns:a16="http://schemas.microsoft.com/office/drawing/2014/main" id="{897EDED4-9A80-422D-89FF-854504C865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2" name="Line 41">
              <a:extLst>
                <a:ext uri="{FF2B5EF4-FFF2-40B4-BE49-F238E27FC236}">
                  <a16:creationId xmlns:a16="http://schemas.microsoft.com/office/drawing/2014/main" id="{01AE57B0-AF39-4869-98B9-70AF787B2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3" name="Line 42">
              <a:extLst>
                <a:ext uri="{FF2B5EF4-FFF2-40B4-BE49-F238E27FC236}">
                  <a16:creationId xmlns:a16="http://schemas.microsoft.com/office/drawing/2014/main" id="{E0831186-446F-45CE-8FCE-46A4DA84A9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4" name="Oval 43">
              <a:extLst>
                <a:ext uri="{FF2B5EF4-FFF2-40B4-BE49-F238E27FC236}">
                  <a16:creationId xmlns:a16="http://schemas.microsoft.com/office/drawing/2014/main" id="{5B754193-06DC-46F2-BAA6-C55BF0C7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75" name="Freeform 44">
              <a:extLst>
                <a:ext uri="{FF2B5EF4-FFF2-40B4-BE49-F238E27FC236}">
                  <a16:creationId xmlns:a16="http://schemas.microsoft.com/office/drawing/2014/main" id="{3E62B0C5-5403-4426-9EAD-85F4624FB323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6" name="Line 45">
              <a:extLst>
                <a:ext uri="{FF2B5EF4-FFF2-40B4-BE49-F238E27FC236}">
                  <a16:creationId xmlns:a16="http://schemas.microsoft.com/office/drawing/2014/main" id="{F1077576-05AE-48E5-B597-1FC46EE1E9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7" name="Line 46">
            <a:extLst>
              <a:ext uri="{FF2B5EF4-FFF2-40B4-BE49-F238E27FC236}">
                <a16:creationId xmlns:a16="http://schemas.microsoft.com/office/drawing/2014/main" id="{F323FA5A-9FC2-4004-B6F5-1903F457A0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057400"/>
            <a:ext cx="762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Oval 47">
            <a:extLst>
              <a:ext uri="{FF2B5EF4-FFF2-40B4-BE49-F238E27FC236}">
                <a16:creationId xmlns:a16="http://schemas.microsoft.com/office/drawing/2014/main" id="{C534A0D1-DA24-4224-A78F-73C536F90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981200"/>
            <a:ext cx="152400" cy="1524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/>
          </a:p>
        </p:txBody>
      </p:sp>
      <p:sp>
        <p:nvSpPr>
          <p:cNvPr id="20489" name="Text Box 48">
            <a:extLst>
              <a:ext uri="{FF2B5EF4-FFF2-40B4-BE49-F238E27FC236}">
                <a16:creationId xmlns:a16="http://schemas.microsoft.com/office/drawing/2014/main" id="{54AEB2BE-AB28-4F29-97E3-C018DC4EF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133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Output</a:t>
            </a:r>
          </a:p>
        </p:txBody>
      </p:sp>
      <p:sp>
        <p:nvSpPr>
          <p:cNvPr id="20490" name="Text Box 49">
            <a:extLst>
              <a:ext uri="{FF2B5EF4-FFF2-40B4-BE49-F238E27FC236}">
                <a16:creationId xmlns:a16="http://schemas.microsoft.com/office/drawing/2014/main" id="{3D1D08BA-4EEA-414B-9ABA-C7D606428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Input</a:t>
            </a:r>
          </a:p>
        </p:txBody>
      </p:sp>
      <p:sp>
        <p:nvSpPr>
          <p:cNvPr id="20491" name="Text Box 50">
            <a:extLst>
              <a:ext uri="{FF2B5EF4-FFF2-40B4-BE49-F238E27FC236}">
                <a16:creationId xmlns:a16="http://schemas.microsoft.com/office/drawing/2014/main" id="{53C030ED-1CAB-43D5-AAE5-BC0C9ECB5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295400"/>
            <a:ext cx="434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Output is high (voltage) if and only if the input is high</a:t>
            </a:r>
          </a:p>
        </p:txBody>
      </p:sp>
      <p:sp>
        <p:nvSpPr>
          <p:cNvPr id="46131" name="Text Box 51">
            <a:extLst>
              <a:ext uri="{FF2B5EF4-FFF2-40B4-BE49-F238E27FC236}">
                <a16:creationId xmlns:a16="http://schemas.microsoft.com/office/drawing/2014/main" id="{748DD887-BF44-4649-A9A4-C720549D9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667000"/>
            <a:ext cx="487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Now we can make one circuit control another switch…</a:t>
            </a:r>
          </a:p>
        </p:txBody>
      </p:sp>
      <p:grpSp>
        <p:nvGrpSpPr>
          <p:cNvPr id="46132" name="Group 52">
            <a:extLst>
              <a:ext uri="{FF2B5EF4-FFF2-40B4-BE49-F238E27FC236}">
                <a16:creationId xmlns:a16="http://schemas.microsoft.com/office/drawing/2014/main" id="{6E939B95-CB7C-4D6A-91CF-A0BB4C1F4EA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038600"/>
            <a:ext cx="1136650" cy="1676400"/>
            <a:chOff x="4224" y="1440"/>
            <a:chExt cx="716" cy="1056"/>
          </a:xfrm>
        </p:grpSpPr>
        <p:sp>
          <p:nvSpPr>
            <p:cNvPr id="20547" name="Line 53">
              <a:extLst>
                <a:ext uri="{FF2B5EF4-FFF2-40B4-BE49-F238E27FC236}">
                  <a16:creationId xmlns:a16="http://schemas.microsoft.com/office/drawing/2014/main" id="{20C78476-BD1A-45F7-AF64-B0443FF2D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8" name="Line 54">
              <a:extLst>
                <a:ext uri="{FF2B5EF4-FFF2-40B4-BE49-F238E27FC236}">
                  <a16:creationId xmlns:a16="http://schemas.microsoft.com/office/drawing/2014/main" id="{22962F19-1C45-4EAE-BBC6-E5D6329A2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9" name="Line 55">
              <a:extLst>
                <a:ext uri="{FF2B5EF4-FFF2-40B4-BE49-F238E27FC236}">
                  <a16:creationId xmlns:a16="http://schemas.microsoft.com/office/drawing/2014/main" id="{F1218BCF-AAE7-4923-81EE-2BDBF9AF4A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0" name="Line 56">
              <a:extLst>
                <a:ext uri="{FF2B5EF4-FFF2-40B4-BE49-F238E27FC236}">
                  <a16:creationId xmlns:a16="http://schemas.microsoft.com/office/drawing/2014/main" id="{AF145DC9-8C04-41A4-8269-F1FAA8F87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1" name="Oval 57">
              <a:extLst>
                <a:ext uri="{FF2B5EF4-FFF2-40B4-BE49-F238E27FC236}">
                  <a16:creationId xmlns:a16="http://schemas.microsoft.com/office/drawing/2014/main" id="{8B90BE1C-3483-4713-878E-85395DC4D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52" name="Oval 58">
              <a:extLst>
                <a:ext uri="{FF2B5EF4-FFF2-40B4-BE49-F238E27FC236}">
                  <a16:creationId xmlns:a16="http://schemas.microsoft.com/office/drawing/2014/main" id="{F5F72D6A-9FD0-431E-9C7B-B36ED47F2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0553" name="Group 59">
              <a:extLst>
                <a:ext uri="{FF2B5EF4-FFF2-40B4-BE49-F238E27FC236}">
                  <a16:creationId xmlns:a16="http://schemas.microsoft.com/office/drawing/2014/main" id="{013A970E-86B1-4348-8A66-7B4F388A26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20561" name="Line 60">
                <a:extLst>
                  <a:ext uri="{FF2B5EF4-FFF2-40B4-BE49-F238E27FC236}">
                    <a16:creationId xmlns:a16="http://schemas.microsoft.com/office/drawing/2014/main" id="{E3CE68D6-F23E-45DC-992D-11687C3D7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2" name="Line 61">
                <a:extLst>
                  <a:ext uri="{FF2B5EF4-FFF2-40B4-BE49-F238E27FC236}">
                    <a16:creationId xmlns:a16="http://schemas.microsoft.com/office/drawing/2014/main" id="{CEED4160-7714-4265-9B26-68DEECE1D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54" name="Line 62">
              <a:extLst>
                <a:ext uri="{FF2B5EF4-FFF2-40B4-BE49-F238E27FC236}">
                  <a16:creationId xmlns:a16="http://schemas.microsoft.com/office/drawing/2014/main" id="{4AA1C5B4-4638-4CCA-AE0E-F7EC11629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5" name="Line 63">
              <a:extLst>
                <a:ext uri="{FF2B5EF4-FFF2-40B4-BE49-F238E27FC236}">
                  <a16:creationId xmlns:a16="http://schemas.microsoft.com/office/drawing/2014/main" id="{1BDCC605-5A0D-458F-8E14-17109C729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6" name="Line 64">
              <a:extLst>
                <a:ext uri="{FF2B5EF4-FFF2-40B4-BE49-F238E27FC236}">
                  <a16:creationId xmlns:a16="http://schemas.microsoft.com/office/drawing/2014/main" id="{13A3191C-AED1-4463-A0B1-6AD7D2BC0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7" name="Line 65">
              <a:extLst>
                <a:ext uri="{FF2B5EF4-FFF2-40B4-BE49-F238E27FC236}">
                  <a16:creationId xmlns:a16="http://schemas.microsoft.com/office/drawing/2014/main" id="{75B26A84-AD9A-4BFB-B0B4-353B25F154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8" name="Oval 66">
              <a:extLst>
                <a:ext uri="{FF2B5EF4-FFF2-40B4-BE49-F238E27FC236}">
                  <a16:creationId xmlns:a16="http://schemas.microsoft.com/office/drawing/2014/main" id="{E35D6AEF-98F8-4FA3-A190-1A8459B81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59" name="Freeform 67">
              <a:extLst>
                <a:ext uri="{FF2B5EF4-FFF2-40B4-BE49-F238E27FC236}">
                  <a16:creationId xmlns:a16="http://schemas.microsoft.com/office/drawing/2014/main" id="{6E6AA006-90D6-44A1-B421-86396E056CB2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60" name="Line 68">
              <a:extLst>
                <a:ext uri="{FF2B5EF4-FFF2-40B4-BE49-F238E27FC236}">
                  <a16:creationId xmlns:a16="http://schemas.microsoft.com/office/drawing/2014/main" id="{20E224C5-E34C-4C10-A697-C46F06F94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49" name="Group 69">
            <a:extLst>
              <a:ext uri="{FF2B5EF4-FFF2-40B4-BE49-F238E27FC236}">
                <a16:creationId xmlns:a16="http://schemas.microsoft.com/office/drawing/2014/main" id="{FC605AFD-7543-457A-8BF1-D8039758ABF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038600"/>
            <a:ext cx="1136650" cy="1676400"/>
            <a:chOff x="4224" y="1440"/>
            <a:chExt cx="716" cy="1056"/>
          </a:xfrm>
        </p:grpSpPr>
        <p:sp>
          <p:nvSpPr>
            <p:cNvPr id="20531" name="Line 70">
              <a:extLst>
                <a:ext uri="{FF2B5EF4-FFF2-40B4-BE49-F238E27FC236}">
                  <a16:creationId xmlns:a16="http://schemas.microsoft.com/office/drawing/2014/main" id="{D6F71C8B-7A0A-4A9A-A0C2-1356B318F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2" name="Line 71">
              <a:extLst>
                <a:ext uri="{FF2B5EF4-FFF2-40B4-BE49-F238E27FC236}">
                  <a16:creationId xmlns:a16="http://schemas.microsoft.com/office/drawing/2014/main" id="{58103AAD-F747-46F8-BBFB-2449442C21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3" name="Line 72">
              <a:extLst>
                <a:ext uri="{FF2B5EF4-FFF2-40B4-BE49-F238E27FC236}">
                  <a16:creationId xmlns:a16="http://schemas.microsoft.com/office/drawing/2014/main" id="{5BD90DB8-464C-479F-9B5B-040B82CC7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4" name="Line 73">
              <a:extLst>
                <a:ext uri="{FF2B5EF4-FFF2-40B4-BE49-F238E27FC236}">
                  <a16:creationId xmlns:a16="http://schemas.microsoft.com/office/drawing/2014/main" id="{86B444A8-65CD-44A7-897F-BD4C2A28F1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5" name="Oval 74">
              <a:extLst>
                <a:ext uri="{FF2B5EF4-FFF2-40B4-BE49-F238E27FC236}">
                  <a16:creationId xmlns:a16="http://schemas.microsoft.com/office/drawing/2014/main" id="{FC0EBAFB-76AF-4F51-9F6F-DA7CA09CB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36" name="Oval 75">
              <a:extLst>
                <a:ext uri="{FF2B5EF4-FFF2-40B4-BE49-F238E27FC236}">
                  <a16:creationId xmlns:a16="http://schemas.microsoft.com/office/drawing/2014/main" id="{CC3DA67E-59E5-420D-90E5-5397CFD94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0537" name="Group 76">
              <a:extLst>
                <a:ext uri="{FF2B5EF4-FFF2-40B4-BE49-F238E27FC236}">
                  <a16:creationId xmlns:a16="http://schemas.microsoft.com/office/drawing/2014/main" id="{1B46FCA1-9B41-480A-86B8-D6808A9A62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20545" name="Line 77">
                <a:extLst>
                  <a:ext uri="{FF2B5EF4-FFF2-40B4-BE49-F238E27FC236}">
                    <a16:creationId xmlns:a16="http://schemas.microsoft.com/office/drawing/2014/main" id="{CF753A63-D204-401D-B775-4C94F2BD07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6" name="Line 78">
                <a:extLst>
                  <a:ext uri="{FF2B5EF4-FFF2-40B4-BE49-F238E27FC236}">
                    <a16:creationId xmlns:a16="http://schemas.microsoft.com/office/drawing/2014/main" id="{FEAE9EB3-BBF9-4E81-9EBA-F29C2F632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38" name="Line 79">
              <a:extLst>
                <a:ext uri="{FF2B5EF4-FFF2-40B4-BE49-F238E27FC236}">
                  <a16:creationId xmlns:a16="http://schemas.microsoft.com/office/drawing/2014/main" id="{4F733194-48AB-47D3-A85C-A9B29FCA81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9" name="Line 80">
              <a:extLst>
                <a:ext uri="{FF2B5EF4-FFF2-40B4-BE49-F238E27FC236}">
                  <a16:creationId xmlns:a16="http://schemas.microsoft.com/office/drawing/2014/main" id="{4BC41E05-10CC-4AC9-9FC2-52B820735A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0" name="Line 81">
              <a:extLst>
                <a:ext uri="{FF2B5EF4-FFF2-40B4-BE49-F238E27FC236}">
                  <a16:creationId xmlns:a16="http://schemas.microsoft.com/office/drawing/2014/main" id="{23948D97-9C30-447E-A987-61A4B3CF5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1" name="Line 82">
              <a:extLst>
                <a:ext uri="{FF2B5EF4-FFF2-40B4-BE49-F238E27FC236}">
                  <a16:creationId xmlns:a16="http://schemas.microsoft.com/office/drawing/2014/main" id="{AA194CFF-6B65-4187-A4F2-1C5CA983EA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2" name="Oval 83">
              <a:extLst>
                <a:ext uri="{FF2B5EF4-FFF2-40B4-BE49-F238E27FC236}">
                  <a16:creationId xmlns:a16="http://schemas.microsoft.com/office/drawing/2014/main" id="{544F2883-3425-452E-8727-275B38BFD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43" name="Freeform 84">
              <a:extLst>
                <a:ext uri="{FF2B5EF4-FFF2-40B4-BE49-F238E27FC236}">
                  <a16:creationId xmlns:a16="http://schemas.microsoft.com/office/drawing/2014/main" id="{7C751571-8AEB-4A9C-A152-ED26B91FC839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4" name="Line 85">
              <a:extLst>
                <a:ext uri="{FF2B5EF4-FFF2-40B4-BE49-F238E27FC236}">
                  <a16:creationId xmlns:a16="http://schemas.microsoft.com/office/drawing/2014/main" id="{D08ACE30-3F5F-45B5-909A-49919508CF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66" name="Group 86">
            <a:extLst>
              <a:ext uri="{FF2B5EF4-FFF2-40B4-BE49-F238E27FC236}">
                <a16:creationId xmlns:a16="http://schemas.microsoft.com/office/drawing/2014/main" id="{50D3F2A0-DD0E-4ACA-9AE2-C3C5A5E7F138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038600"/>
            <a:ext cx="1136650" cy="1676400"/>
            <a:chOff x="4224" y="1440"/>
            <a:chExt cx="716" cy="1056"/>
          </a:xfrm>
        </p:grpSpPr>
        <p:sp>
          <p:nvSpPr>
            <p:cNvPr id="20515" name="Line 87">
              <a:extLst>
                <a:ext uri="{FF2B5EF4-FFF2-40B4-BE49-F238E27FC236}">
                  <a16:creationId xmlns:a16="http://schemas.microsoft.com/office/drawing/2014/main" id="{343DE26F-698D-4A64-B105-C199A72A9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88">
              <a:extLst>
                <a:ext uri="{FF2B5EF4-FFF2-40B4-BE49-F238E27FC236}">
                  <a16:creationId xmlns:a16="http://schemas.microsoft.com/office/drawing/2014/main" id="{7634B48C-438B-4586-89B2-03A9F75F8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Line 89">
              <a:extLst>
                <a:ext uri="{FF2B5EF4-FFF2-40B4-BE49-F238E27FC236}">
                  <a16:creationId xmlns:a16="http://schemas.microsoft.com/office/drawing/2014/main" id="{1D78D9B3-6E2E-4A16-86AC-CF519AD9EB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8" name="Line 90">
              <a:extLst>
                <a:ext uri="{FF2B5EF4-FFF2-40B4-BE49-F238E27FC236}">
                  <a16:creationId xmlns:a16="http://schemas.microsoft.com/office/drawing/2014/main" id="{601B137F-CCDB-4BDC-AB05-54C15CBE8E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9" name="Oval 91">
              <a:extLst>
                <a:ext uri="{FF2B5EF4-FFF2-40B4-BE49-F238E27FC236}">
                  <a16:creationId xmlns:a16="http://schemas.microsoft.com/office/drawing/2014/main" id="{229591B5-B0DF-4F03-8C96-A3BB6945D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20" name="Oval 92">
              <a:extLst>
                <a:ext uri="{FF2B5EF4-FFF2-40B4-BE49-F238E27FC236}">
                  <a16:creationId xmlns:a16="http://schemas.microsoft.com/office/drawing/2014/main" id="{F7B506FA-9B54-48FD-BA4D-508ECCFAF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0521" name="Group 93">
              <a:extLst>
                <a:ext uri="{FF2B5EF4-FFF2-40B4-BE49-F238E27FC236}">
                  <a16:creationId xmlns:a16="http://schemas.microsoft.com/office/drawing/2014/main" id="{D9048BD1-6648-4AC3-BB94-3A7F7FBFF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20529" name="Line 94">
                <a:extLst>
                  <a:ext uri="{FF2B5EF4-FFF2-40B4-BE49-F238E27FC236}">
                    <a16:creationId xmlns:a16="http://schemas.microsoft.com/office/drawing/2014/main" id="{62380793-9212-4565-AA22-7374457B5A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0" name="Line 95">
                <a:extLst>
                  <a:ext uri="{FF2B5EF4-FFF2-40B4-BE49-F238E27FC236}">
                    <a16:creationId xmlns:a16="http://schemas.microsoft.com/office/drawing/2014/main" id="{B7CFDC9D-C74C-4AAC-9E2B-BBB2B93FC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22" name="Line 96">
              <a:extLst>
                <a:ext uri="{FF2B5EF4-FFF2-40B4-BE49-F238E27FC236}">
                  <a16:creationId xmlns:a16="http://schemas.microsoft.com/office/drawing/2014/main" id="{561FB9A5-A0B2-4BC2-B6E3-100799D578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3" name="Line 97">
              <a:extLst>
                <a:ext uri="{FF2B5EF4-FFF2-40B4-BE49-F238E27FC236}">
                  <a16:creationId xmlns:a16="http://schemas.microsoft.com/office/drawing/2014/main" id="{FB4A8B4F-5CAA-4FA4-A3E0-3228A8FFAA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4" name="Line 98">
              <a:extLst>
                <a:ext uri="{FF2B5EF4-FFF2-40B4-BE49-F238E27FC236}">
                  <a16:creationId xmlns:a16="http://schemas.microsoft.com/office/drawing/2014/main" id="{4C1BFE28-2D50-41F9-954F-2F2BFC252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Line 99">
              <a:extLst>
                <a:ext uri="{FF2B5EF4-FFF2-40B4-BE49-F238E27FC236}">
                  <a16:creationId xmlns:a16="http://schemas.microsoft.com/office/drawing/2014/main" id="{F1488731-0548-4142-8BAD-BA5EBC1912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Oval 100">
              <a:extLst>
                <a:ext uri="{FF2B5EF4-FFF2-40B4-BE49-F238E27FC236}">
                  <a16:creationId xmlns:a16="http://schemas.microsoft.com/office/drawing/2014/main" id="{EBC83378-1DB5-4F2A-9120-5468D6443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27" name="Freeform 101">
              <a:extLst>
                <a:ext uri="{FF2B5EF4-FFF2-40B4-BE49-F238E27FC236}">
                  <a16:creationId xmlns:a16="http://schemas.microsoft.com/office/drawing/2014/main" id="{B6143C9A-3349-42FF-9577-6E6A4CEFB8F8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8" name="Line 102">
              <a:extLst>
                <a:ext uri="{FF2B5EF4-FFF2-40B4-BE49-F238E27FC236}">
                  <a16:creationId xmlns:a16="http://schemas.microsoft.com/office/drawing/2014/main" id="{6F898630-AB33-48FA-B456-36D3E34084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83" name="Group 103">
            <a:extLst>
              <a:ext uri="{FF2B5EF4-FFF2-40B4-BE49-F238E27FC236}">
                <a16:creationId xmlns:a16="http://schemas.microsoft.com/office/drawing/2014/main" id="{AE5D76FD-AEEC-41D1-9EA1-2899E0CFF2B8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038600"/>
            <a:ext cx="1136650" cy="1676400"/>
            <a:chOff x="4224" y="1440"/>
            <a:chExt cx="716" cy="1056"/>
          </a:xfrm>
        </p:grpSpPr>
        <p:sp>
          <p:nvSpPr>
            <p:cNvPr id="20499" name="Line 104">
              <a:extLst>
                <a:ext uri="{FF2B5EF4-FFF2-40B4-BE49-F238E27FC236}">
                  <a16:creationId xmlns:a16="http://schemas.microsoft.com/office/drawing/2014/main" id="{EADF8432-8A54-4177-8ED5-66BC7A9E0E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105">
              <a:extLst>
                <a:ext uri="{FF2B5EF4-FFF2-40B4-BE49-F238E27FC236}">
                  <a16:creationId xmlns:a16="http://schemas.microsoft.com/office/drawing/2014/main" id="{3229E315-7A1C-48F4-B8A6-49E5728F15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208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106">
              <a:extLst>
                <a:ext uri="{FF2B5EF4-FFF2-40B4-BE49-F238E27FC236}">
                  <a16:creationId xmlns:a16="http://schemas.microsoft.com/office/drawing/2014/main" id="{BDF8678C-728A-47CB-86BB-8943CE574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1440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107">
              <a:extLst>
                <a:ext uri="{FF2B5EF4-FFF2-40B4-BE49-F238E27FC236}">
                  <a16:creationId xmlns:a16="http://schemas.microsoft.com/office/drawing/2014/main" id="{52BD6C8B-398F-4A19-B99E-8974AC6E4B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440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Oval 108">
              <a:extLst>
                <a:ext uri="{FF2B5EF4-FFF2-40B4-BE49-F238E27FC236}">
                  <a16:creationId xmlns:a16="http://schemas.microsoft.com/office/drawing/2014/main" id="{6DC45A9E-642D-4D41-8E4C-0CC8218AE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728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04" name="Oval 109">
              <a:extLst>
                <a:ext uri="{FF2B5EF4-FFF2-40B4-BE49-F238E27FC236}">
                  <a16:creationId xmlns:a16="http://schemas.microsoft.com/office/drawing/2014/main" id="{A0B120EF-544E-4D34-B68C-19CFA82D6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0505" name="Group 110">
              <a:extLst>
                <a:ext uri="{FF2B5EF4-FFF2-40B4-BE49-F238E27FC236}">
                  <a16:creationId xmlns:a16="http://schemas.microsoft.com/office/drawing/2014/main" id="{C9C42F90-09FE-4C74-891F-87735488A0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256"/>
              <a:ext cx="384" cy="96"/>
              <a:chOff x="4224" y="2688"/>
              <a:chExt cx="384" cy="96"/>
            </a:xfrm>
          </p:grpSpPr>
          <p:sp>
            <p:nvSpPr>
              <p:cNvPr id="20513" name="Line 111">
                <a:extLst>
                  <a:ext uri="{FF2B5EF4-FFF2-40B4-BE49-F238E27FC236}">
                    <a16:creationId xmlns:a16="http://schemas.microsoft.com/office/drawing/2014/main" id="{00053EC0-9CBD-4E03-81A0-5D4F4CC1A4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4" name="Line 112">
                <a:extLst>
                  <a:ext uri="{FF2B5EF4-FFF2-40B4-BE49-F238E27FC236}">
                    <a16:creationId xmlns:a16="http://schemas.microsoft.com/office/drawing/2014/main" id="{4D0162CB-75CB-45DB-996D-FE532C165E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06" name="Line 113">
              <a:extLst>
                <a:ext uri="{FF2B5EF4-FFF2-40B4-BE49-F238E27FC236}">
                  <a16:creationId xmlns:a16="http://schemas.microsoft.com/office/drawing/2014/main" id="{AC6EA501-EF89-4590-8A59-D55E75FC57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96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Line 114">
              <a:extLst>
                <a:ext uri="{FF2B5EF4-FFF2-40B4-BE49-F238E27FC236}">
                  <a16:creationId xmlns:a16="http://schemas.microsoft.com/office/drawing/2014/main" id="{6DE8DA50-5862-4E40-8811-CE9E68881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016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Line 115">
              <a:extLst>
                <a:ext uri="{FF2B5EF4-FFF2-40B4-BE49-F238E27FC236}">
                  <a16:creationId xmlns:a16="http://schemas.microsoft.com/office/drawing/2014/main" id="{144B9097-8BF9-47E1-8D5A-8D88733744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35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9" name="Line 116">
              <a:extLst>
                <a:ext uri="{FF2B5EF4-FFF2-40B4-BE49-F238E27FC236}">
                  <a16:creationId xmlns:a16="http://schemas.microsoft.com/office/drawing/2014/main" id="{5F5655BA-E07D-47A5-9EF1-0D98456E14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776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Oval 117">
              <a:extLst>
                <a:ext uri="{FF2B5EF4-FFF2-40B4-BE49-F238E27FC236}">
                  <a16:creationId xmlns:a16="http://schemas.microsoft.com/office/drawing/2014/main" id="{D94797AC-AA44-45F0-8FF3-E0182DB26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824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0511" name="Freeform 118">
              <a:extLst>
                <a:ext uri="{FF2B5EF4-FFF2-40B4-BE49-F238E27FC236}">
                  <a16:creationId xmlns:a16="http://schemas.microsoft.com/office/drawing/2014/main" id="{4614E735-5D01-4F77-9956-DE879F282698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4848" y="2016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Line 119">
              <a:extLst>
                <a:ext uri="{FF2B5EF4-FFF2-40B4-BE49-F238E27FC236}">
                  <a16:creationId xmlns:a16="http://schemas.microsoft.com/office/drawing/2014/main" id="{891E72D7-8676-4E81-800D-2A2745B586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872"/>
              <a:ext cx="24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200" name="AutoShape 120">
            <a:extLst>
              <a:ext uri="{FF2B5EF4-FFF2-40B4-BE49-F238E27FC236}">
                <a16:creationId xmlns:a16="http://schemas.microsoft.com/office/drawing/2014/main" id="{16D981A9-4225-4C18-99AE-545D1655A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429000"/>
            <a:ext cx="1371600" cy="457200"/>
          </a:xfrm>
          <a:prstGeom prst="wedgeRoundRectCallout">
            <a:avLst>
              <a:gd name="adj1" fmla="val -78472"/>
              <a:gd name="adj2" fmla="val 112153"/>
              <a:gd name="adj3" fmla="val 16667"/>
            </a:avLst>
          </a:prstGeom>
          <a:noFill/>
          <a:ln w="25400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/>
              <a:t>Neat!</a:t>
            </a:r>
          </a:p>
        </p:txBody>
      </p:sp>
      <p:sp>
        <p:nvSpPr>
          <p:cNvPr id="46201" name="AutoShape 121">
            <a:extLst>
              <a:ext uri="{FF2B5EF4-FFF2-40B4-BE49-F238E27FC236}">
                <a16:creationId xmlns:a16="http://schemas.microsoft.com/office/drawing/2014/main" id="{78E3184D-723D-4790-8760-1D00D136C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429000"/>
            <a:ext cx="2819400" cy="990600"/>
          </a:xfrm>
          <a:prstGeom prst="cloudCallout">
            <a:avLst>
              <a:gd name="adj1" fmla="val -43750"/>
              <a:gd name="adj2" fmla="val 70000"/>
            </a:avLst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/>
              <a:t>This is getting boring..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31" grpId="0" autoUpdateAnimBg="0"/>
      <p:bldP spid="46200" grpId="0" animBg="1" autoUpdateAnimBg="0"/>
      <p:bldP spid="4620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2">
            <a:extLst>
              <a:ext uri="{FF2B5EF4-FFF2-40B4-BE49-F238E27FC236}">
                <a16:creationId xmlns:a16="http://schemas.microsoft.com/office/drawing/2014/main" id="{C22F4E44-5F3E-496E-8B17-5AF09B8A1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CDB325B1-113B-4CC8-9E29-765BD4DB20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8F47963-A753-4E44-8A97-139CE8C630D6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4</a:t>
            </a:fld>
            <a:endParaRPr lang="en-US" altLang="en-US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A2C01DE3-D819-4480-B9E8-07DB029786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Lets use them creatively</a:t>
            </a:r>
          </a:p>
        </p:txBody>
      </p:sp>
      <p:grpSp>
        <p:nvGrpSpPr>
          <p:cNvPr id="21511" name="Group 65">
            <a:extLst>
              <a:ext uri="{FF2B5EF4-FFF2-40B4-BE49-F238E27FC236}">
                <a16:creationId xmlns:a16="http://schemas.microsoft.com/office/drawing/2014/main" id="{730AFBCE-AD8E-4C0C-BEAD-7CD5DEF01A2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828800"/>
            <a:ext cx="1136650" cy="2590800"/>
            <a:chOff x="1296" y="1152"/>
            <a:chExt cx="716" cy="1632"/>
          </a:xfrm>
        </p:grpSpPr>
        <p:sp>
          <p:nvSpPr>
            <p:cNvPr id="21522" name="Line 38">
              <a:extLst>
                <a:ext uri="{FF2B5EF4-FFF2-40B4-BE49-F238E27FC236}">
                  <a16:creationId xmlns:a16="http://schemas.microsoft.com/office/drawing/2014/main" id="{C4111CBA-A135-4F7C-A920-150177CCE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728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39">
              <a:extLst>
                <a:ext uri="{FF2B5EF4-FFF2-40B4-BE49-F238E27FC236}">
                  <a16:creationId xmlns:a16="http://schemas.microsoft.com/office/drawing/2014/main" id="{8A83A0B9-E9C9-40FC-982F-666E7A275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496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40">
              <a:extLst>
                <a:ext uri="{FF2B5EF4-FFF2-40B4-BE49-F238E27FC236}">
                  <a16:creationId xmlns:a16="http://schemas.microsoft.com/office/drawing/2014/main" id="{F8BC3228-012F-43ED-96AC-3B70AA62B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152"/>
              <a:ext cx="0" cy="115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41">
              <a:extLst>
                <a:ext uri="{FF2B5EF4-FFF2-40B4-BE49-F238E27FC236}">
                  <a16:creationId xmlns:a16="http://schemas.microsoft.com/office/drawing/2014/main" id="{26064545-9830-455B-931C-ADB895FDC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152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26" name="Group 44">
              <a:extLst>
                <a:ext uri="{FF2B5EF4-FFF2-40B4-BE49-F238E27FC236}">
                  <a16:creationId xmlns:a16="http://schemas.microsoft.com/office/drawing/2014/main" id="{27992905-0D96-449C-9ECF-2EA5139DE8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2544"/>
              <a:ext cx="384" cy="96"/>
              <a:chOff x="4224" y="2688"/>
              <a:chExt cx="384" cy="96"/>
            </a:xfrm>
          </p:grpSpPr>
          <p:sp>
            <p:nvSpPr>
              <p:cNvPr id="21544" name="Line 45">
                <a:extLst>
                  <a:ext uri="{FF2B5EF4-FFF2-40B4-BE49-F238E27FC236}">
                    <a16:creationId xmlns:a16="http://schemas.microsoft.com/office/drawing/2014/main" id="{F3EB3395-5434-48A7-A817-8D67EC66AF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5" name="Line 46">
                <a:extLst>
                  <a:ext uri="{FF2B5EF4-FFF2-40B4-BE49-F238E27FC236}">
                    <a16:creationId xmlns:a16="http://schemas.microsoft.com/office/drawing/2014/main" id="{9FBDDAB2-63A4-42E0-A5C4-3F8422413E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27" name="Line 47">
              <a:extLst>
                <a:ext uri="{FF2B5EF4-FFF2-40B4-BE49-F238E27FC236}">
                  <a16:creationId xmlns:a16="http://schemas.microsoft.com/office/drawing/2014/main" id="{A7ECCEC8-B9A0-43D4-8E5D-30DC5CE5B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784"/>
              <a:ext cx="28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48">
              <a:extLst>
                <a:ext uri="{FF2B5EF4-FFF2-40B4-BE49-F238E27FC236}">
                  <a16:creationId xmlns:a16="http://schemas.microsoft.com/office/drawing/2014/main" id="{D2DC5E28-B343-4EBB-AC91-E16ED031B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04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49">
              <a:extLst>
                <a:ext uri="{FF2B5EF4-FFF2-40B4-BE49-F238E27FC236}">
                  <a16:creationId xmlns:a16="http://schemas.microsoft.com/office/drawing/2014/main" id="{87348885-3AAF-4E63-92AF-7D2CC90E4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640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52">
              <a:extLst>
                <a:ext uri="{FF2B5EF4-FFF2-40B4-BE49-F238E27FC236}">
                  <a16:creationId xmlns:a16="http://schemas.microsoft.com/office/drawing/2014/main" id="{88A8663A-3DFB-4617-9473-24D029D2B6F6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1920" y="2304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31" name="Group 54">
              <a:extLst>
                <a:ext uri="{FF2B5EF4-FFF2-40B4-BE49-F238E27FC236}">
                  <a16:creationId xmlns:a16="http://schemas.microsoft.com/office/drawing/2014/main" id="{23E6AB14-AE30-42AD-B321-90E189EFF0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96" y="2016"/>
              <a:ext cx="432" cy="288"/>
              <a:chOff x="1296" y="2016"/>
              <a:chExt cx="432" cy="288"/>
            </a:xfrm>
          </p:grpSpPr>
          <p:sp>
            <p:nvSpPr>
              <p:cNvPr id="21539" name="Oval 42">
                <a:extLst>
                  <a:ext uri="{FF2B5EF4-FFF2-40B4-BE49-F238E27FC236}">
                    <a16:creationId xmlns:a16="http://schemas.microsoft.com/office/drawing/2014/main" id="{B2A91AE6-32D1-4B52-9C1F-434FDE0683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016"/>
                <a:ext cx="96" cy="96"/>
              </a:xfrm>
              <a:prstGeom prst="ellips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21540" name="Oval 43">
                <a:extLst>
                  <a:ext uri="{FF2B5EF4-FFF2-40B4-BE49-F238E27FC236}">
                    <a16:creationId xmlns:a16="http://schemas.microsoft.com/office/drawing/2014/main" id="{CC0D151D-8BE8-44AB-8369-114211FC8B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208"/>
                <a:ext cx="96" cy="96"/>
              </a:xfrm>
              <a:prstGeom prst="ellips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21541" name="Line 50">
                <a:extLst>
                  <a:ext uri="{FF2B5EF4-FFF2-40B4-BE49-F238E27FC236}">
                    <a16:creationId xmlns:a16="http://schemas.microsoft.com/office/drawing/2014/main" id="{75C3A0F6-4987-43EA-94F3-34576D2307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84" y="20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2" name="Oval 51">
                <a:extLst>
                  <a:ext uri="{FF2B5EF4-FFF2-40B4-BE49-F238E27FC236}">
                    <a16:creationId xmlns:a16="http://schemas.microsoft.com/office/drawing/2014/main" id="{AD384705-6AEE-4778-9AA6-B2B6C9ECD4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48" cy="48"/>
              </a:xfrm>
              <a:prstGeom prst="ellips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21543" name="Line 53">
                <a:extLst>
                  <a:ext uri="{FF2B5EF4-FFF2-40B4-BE49-F238E27FC236}">
                    <a16:creationId xmlns:a16="http://schemas.microsoft.com/office/drawing/2014/main" id="{3C3AD789-FA60-429C-8963-DC59DFBB21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96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32" name="Group 55">
              <a:extLst>
                <a:ext uri="{FF2B5EF4-FFF2-40B4-BE49-F238E27FC236}">
                  <a16:creationId xmlns:a16="http://schemas.microsoft.com/office/drawing/2014/main" id="{31652FF2-41F9-41DF-85AB-19EBCEF0D8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96" y="1440"/>
              <a:ext cx="432" cy="288"/>
              <a:chOff x="1296" y="2016"/>
              <a:chExt cx="432" cy="288"/>
            </a:xfrm>
          </p:grpSpPr>
          <p:sp>
            <p:nvSpPr>
              <p:cNvPr id="21534" name="Oval 56">
                <a:extLst>
                  <a:ext uri="{FF2B5EF4-FFF2-40B4-BE49-F238E27FC236}">
                    <a16:creationId xmlns:a16="http://schemas.microsoft.com/office/drawing/2014/main" id="{67D55A2D-468F-4BA5-9C71-2018E3DD0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016"/>
                <a:ext cx="96" cy="96"/>
              </a:xfrm>
              <a:prstGeom prst="ellips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21535" name="Oval 57">
                <a:extLst>
                  <a:ext uri="{FF2B5EF4-FFF2-40B4-BE49-F238E27FC236}">
                    <a16:creationId xmlns:a16="http://schemas.microsoft.com/office/drawing/2014/main" id="{E1F07F53-01A0-4882-BC62-12D3425DC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208"/>
                <a:ext cx="96" cy="96"/>
              </a:xfrm>
              <a:prstGeom prst="ellips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21536" name="Line 58">
                <a:extLst>
                  <a:ext uri="{FF2B5EF4-FFF2-40B4-BE49-F238E27FC236}">
                    <a16:creationId xmlns:a16="http://schemas.microsoft.com/office/drawing/2014/main" id="{344C2787-517E-419E-85ED-56A20E5552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84" y="206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7" name="Oval 59">
                <a:extLst>
                  <a:ext uri="{FF2B5EF4-FFF2-40B4-BE49-F238E27FC236}">
                    <a16:creationId xmlns:a16="http://schemas.microsoft.com/office/drawing/2014/main" id="{9C11EBF6-7BFA-4C42-BE3E-06F76A256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48" cy="48"/>
              </a:xfrm>
              <a:prstGeom prst="ellips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SzPct val="125000"/>
                  <a:buChar char="–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25000"/>
                  <a:buChar char="•"/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/>
              </a:p>
            </p:txBody>
          </p:sp>
          <p:sp>
            <p:nvSpPr>
              <p:cNvPr id="21538" name="Line 60">
                <a:extLst>
                  <a:ext uri="{FF2B5EF4-FFF2-40B4-BE49-F238E27FC236}">
                    <a16:creationId xmlns:a16="http://schemas.microsoft.com/office/drawing/2014/main" id="{B8D72385-10AD-4658-8149-FB6DFE1ACC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96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33" name="Line 61">
              <a:extLst>
                <a:ext uri="{FF2B5EF4-FFF2-40B4-BE49-F238E27FC236}">
                  <a16:creationId xmlns:a16="http://schemas.microsoft.com/office/drawing/2014/main" id="{7DBA0EAC-7CDE-4317-8D9D-6EE403699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152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2" name="Line 62">
            <a:extLst>
              <a:ext uri="{FF2B5EF4-FFF2-40B4-BE49-F238E27FC236}">
                <a16:creationId xmlns:a16="http://schemas.microsoft.com/office/drawing/2014/main" id="{2E2F506B-F5C5-4C78-A0D5-20E603FF1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057400"/>
            <a:ext cx="53340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63">
            <a:extLst>
              <a:ext uri="{FF2B5EF4-FFF2-40B4-BE49-F238E27FC236}">
                <a16:creationId xmlns:a16="http://schemas.microsoft.com/office/drawing/2014/main" id="{AAD83C9C-18F1-4A13-BDD0-E4592CAD3D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11962" y="3439560"/>
            <a:ext cx="545430" cy="599036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64">
            <a:extLst>
              <a:ext uri="{FF2B5EF4-FFF2-40B4-BE49-F238E27FC236}">
                <a16:creationId xmlns:a16="http://schemas.microsoft.com/office/drawing/2014/main" id="{27FE533D-56DA-423C-8684-99CDCCB07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971800"/>
            <a:ext cx="762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66">
            <a:extLst>
              <a:ext uri="{FF2B5EF4-FFF2-40B4-BE49-F238E27FC236}">
                <a16:creationId xmlns:a16="http://schemas.microsoft.com/office/drawing/2014/main" id="{EB6D78D2-5DDE-4D51-9BE8-87543703D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600200"/>
            <a:ext cx="39624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Output is high if both the inputs input1 </a:t>
            </a:r>
            <a:r>
              <a:rPr lang="en-US" altLang="en-US" i="1" u="sng">
                <a:solidFill>
                  <a:srgbClr val="FF0033"/>
                </a:solidFill>
              </a:rPr>
              <a:t>AND</a:t>
            </a:r>
            <a:r>
              <a:rPr lang="en-US" altLang="en-US"/>
              <a:t> input2 are high</a:t>
            </a:r>
          </a:p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If either of the inputs is low, the output is low.</a:t>
            </a:r>
          </a:p>
        </p:txBody>
      </p:sp>
      <p:sp>
        <p:nvSpPr>
          <p:cNvPr id="21516" name="Text Box 67">
            <a:extLst>
              <a:ext uri="{FF2B5EF4-FFF2-40B4-BE49-F238E27FC236}">
                <a16:creationId xmlns:a16="http://schemas.microsoft.com/office/drawing/2014/main" id="{23B7BD6C-82DB-440B-89BA-416778780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1701248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dirty="0"/>
              <a:t>Input1</a:t>
            </a:r>
          </a:p>
        </p:txBody>
      </p:sp>
      <p:sp>
        <p:nvSpPr>
          <p:cNvPr id="21517" name="Text Box 68">
            <a:extLst>
              <a:ext uri="{FF2B5EF4-FFF2-40B4-BE49-F238E27FC236}">
                <a16:creationId xmlns:a16="http://schemas.microsoft.com/office/drawing/2014/main" id="{C941ADC8-0ACF-4186-8CCF-928030A05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4143517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dirty="0"/>
              <a:t>Input2</a:t>
            </a:r>
          </a:p>
        </p:txBody>
      </p:sp>
      <p:sp>
        <p:nvSpPr>
          <p:cNvPr id="21518" name="Text Box 69">
            <a:extLst>
              <a:ext uri="{FF2B5EF4-FFF2-40B4-BE49-F238E27FC236}">
                <a16:creationId xmlns:a16="http://schemas.microsoft.com/office/drawing/2014/main" id="{1078922B-B257-47D0-8919-878F58476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6670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Output</a:t>
            </a:r>
          </a:p>
        </p:txBody>
      </p:sp>
      <p:sp>
        <p:nvSpPr>
          <p:cNvPr id="47174" name="Text Box 70">
            <a:extLst>
              <a:ext uri="{FF2B5EF4-FFF2-40B4-BE49-F238E27FC236}">
                <a16:creationId xmlns:a16="http://schemas.microsoft.com/office/drawing/2014/main" id="{2170FD19-FB6A-4EC8-971F-2971F56EE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733800"/>
            <a:ext cx="419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This is called an </a:t>
            </a:r>
            <a:r>
              <a:rPr lang="en-US" altLang="en-US">
                <a:solidFill>
                  <a:srgbClr val="FF0033"/>
                </a:solidFill>
              </a:rPr>
              <a:t>AND</a:t>
            </a:r>
            <a:r>
              <a:rPr lang="en-US" altLang="en-US"/>
              <a:t> gate</a:t>
            </a:r>
          </a:p>
        </p:txBody>
      </p:sp>
      <p:graphicFrame>
        <p:nvGraphicFramePr>
          <p:cNvPr id="47175" name="Object 71">
            <a:extLst>
              <a:ext uri="{FF2B5EF4-FFF2-40B4-BE49-F238E27FC236}">
                <a16:creationId xmlns:a16="http://schemas.microsoft.com/office/drawing/2014/main" id="{C8E50483-D388-402D-9739-BCB0DB3F8B20}"/>
              </a:ext>
            </a:extLst>
          </p:cNvPr>
          <p:cNvGraphicFramePr>
            <a:graphicFrameLocks/>
          </p:cNvGraphicFramePr>
          <p:nvPr/>
        </p:nvGraphicFramePr>
        <p:xfrm>
          <a:off x="5105400" y="4114800"/>
          <a:ext cx="2057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1523810" imgH="656969" progId="Paint.Picture">
                  <p:embed/>
                </p:oleObj>
              </mc:Choice>
              <mc:Fallback>
                <p:oleObj name="Bitmap Image" r:id="rId2" imgW="1523810" imgH="656969" progId="Paint.Picture">
                  <p:embed/>
                  <p:pic>
                    <p:nvPicPr>
                      <p:cNvPr id="47175" name="Object 71">
                        <a:extLst>
                          <a:ext uri="{FF2B5EF4-FFF2-40B4-BE49-F238E27FC236}">
                            <a16:creationId xmlns:a16="http://schemas.microsoft.com/office/drawing/2014/main" id="{C8E50483-D388-402D-9739-BCB0DB3F8B20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4800"/>
                        <a:ext cx="2057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76" name="Text Box 72">
            <a:extLst>
              <a:ext uri="{FF2B5EF4-FFF2-40B4-BE49-F238E27FC236}">
                <a16:creationId xmlns:a16="http://schemas.microsoft.com/office/drawing/2014/main" id="{FB39C98A-F553-4035-AA8B-12CCE85A3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10200"/>
            <a:ext cx="411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Now, can you make an OR gate with switches?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74" grpId="0" autoUpdateAnimBg="0"/>
      <p:bldP spid="47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2">
            <a:extLst>
              <a:ext uri="{FF2B5EF4-FFF2-40B4-BE49-F238E27FC236}">
                <a16:creationId xmlns:a16="http://schemas.microsoft.com/office/drawing/2014/main" id="{6A8D0865-D94B-4599-AC6E-7A30CD8D99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11694457-7E14-4D2C-A1B0-C9D9AB1E4F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5742C26-5611-4AF4-9979-109014156F77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5</a:t>
            </a:fld>
            <a:endParaRPr lang="en-US" altLang="en-US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63D629D8-EFED-448F-87DC-FE1C00BFD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OR Gate</a:t>
            </a:r>
          </a:p>
        </p:txBody>
      </p:sp>
      <p:sp>
        <p:nvSpPr>
          <p:cNvPr id="22535" name="Line 41">
            <a:extLst>
              <a:ext uri="{FF2B5EF4-FFF2-40B4-BE49-F238E27FC236}">
                <a16:creationId xmlns:a16="http://schemas.microsoft.com/office/drawing/2014/main" id="{CC6E7AF0-9073-4259-9591-84252BE289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590800"/>
            <a:ext cx="2209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47">
            <a:extLst>
              <a:ext uri="{FF2B5EF4-FFF2-40B4-BE49-F238E27FC236}">
                <a16:creationId xmlns:a16="http://schemas.microsoft.com/office/drawing/2014/main" id="{2632521B-B6B4-4F44-A3FB-C0BBDC9A0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267200"/>
            <a:ext cx="2209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37" name="Group 55">
            <a:extLst>
              <a:ext uri="{FF2B5EF4-FFF2-40B4-BE49-F238E27FC236}">
                <a16:creationId xmlns:a16="http://schemas.microsoft.com/office/drawing/2014/main" id="{2F9D82E2-C51E-4F10-83CC-2D9235D7A69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2590800"/>
            <a:ext cx="609600" cy="1676400"/>
            <a:chOff x="1920" y="1632"/>
            <a:chExt cx="384" cy="1056"/>
          </a:xfrm>
        </p:grpSpPr>
        <p:sp>
          <p:nvSpPr>
            <p:cNvPr id="22563" name="Line 38">
              <a:extLst>
                <a:ext uri="{FF2B5EF4-FFF2-40B4-BE49-F238E27FC236}">
                  <a16:creationId xmlns:a16="http://schemas.microsoft.com/office/drawing/2014/main" id="{B11746F2-02FA-4D4C-82D0-139D8348A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Oval 42">
              <a:extLst>
                <a:ext uri="{FF2B5EF4-FFF2-40B4-BE49-F238E27FC236}">
                  <a16:creationId xmlns:a16="http://schemas.microsoft.com/office/drawing/2014/main" id="{0C81709F-8AF0-498E-9CCD-37BEB3560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2565" name="Oval 43">
              <a:extLst>
                <a:ext uri="{FF2B5EF4-FFF2-40B4-BE49-F238E27FC236}">
                  <a16:creationId xmlns:a16="http://schemas.microsoft.com/office/drawing/2014/main" id="{8859F739-DA54-4144-9592-A0BFEDC29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2566" name="Group 44">
              <a:extLst>
                <a:ext uri="{FF2B5EF4-FFF2-40B4-BE49-F238E27FC236}">
                  <a16:creationId xmlns:a16="http://schemas.microsoft.com/office/drawing/2014/main" id="{41819AAC-8824-4C45-B878-B6701C33CB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0" y="2448"/>
              <a:ext cx="384" cy="96"/>
              <a:chOff x="4224" y="2688"/>
              <a:chExt cx="384" cy="96"/>
            </a:xfrm>
          </p:grpSpPr>
          <p:sp>
            <p:nvSpPr>
              <p:cNvPr id="22571" name="Line 45">
                <a:extLst>
                  <a:ext uri="{FF2B5EF4-FFF2-40B4-BE49-F238E27FC236}">
                    <a16:creationId xmlns:a16="http://schemas.microsoft.com/office/drawing/2014/main" id="{9A86E6F1-6E79-41BE-8CDF-756A0D14FE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72" name="Line 46">
                <a:extLst>
                  <a:ext uri="{FF2B5EF4-FFF2-40B4-BE49-F238E27FC236}">
                    <a16:creationId xmlns:a16="http://schemas.microsoft.com/office/drawing/2014/main" id="{DF49F353-C4B3-4315-A099-60F55245AB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67" name="Line 48">
              <a:extLst>
                <a:ext uri="{FF2B5EF4-FFF2-40B4-BE49-F238E27FC236}">
                  <a16:creationId xmlns:a16="http://schemas.microsoft.com/office/drawing/2014/main" id="{B10149BD-3AA6-419A-B0FA-5D5157C789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208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49">
              <a:extLst>
                <a:ext uri="{FF2B5EF4-FFF2-40B4-BE49-F238E27FC236}">
                  <a16:creationId xmlns:a16="http://schemas.microsoft.com/office/drawing/2014/main" id="{BCC4EA20-0470-4B45-84C1-4839AFF30A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50">
              <a:extLst>
                <a:ext uri="{FF2B5EF4-FFF2-40B4-BE49-F238E27FC236}">
                  <a16:creationId xmlns:a16="http://schemas.microsoft.com/office/drawing/2014/main" id="{F6943C63-9DB3-4FD7-8EB2-39B74CF904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1968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0" name="Oval 51">
              <a:extLst>
                <a:ext uri="{FF2B5EF4-FFF2-40B4-BE49-F238E27FC236}">
                  <a16:creationId xmlns:a16="http://schemas.microsoft.com/office/drawing/2014/main" id="{CC100946-CE32-47A8-BD35-766D755D2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16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</p:grpSp>
      <p:grpSp>
        <p:nvGrpSpPr>
          <p:cNvPr id="22538" name="Group 54">
            <a:extLst>
              <a:ext uri="{FF2B5EF4-FFF2-40B4-BE49-F238E27FC236}">
                <a16:creationId xmlns:a16="http://schemas.microsoft.com/office/drawing/2014/main" id="{A028150E-27EA-4FD7-9F4A-65A2A6003EB8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2590800"/>
            <a:ext cx="146050" cy="1676400"/>
            <a:chOff x="2352" y="1632"/>
            <a:chExt cx="92" cy="1056"/>
          </a:xfrm>
        </p:grpSpPr>
        <p:sp>
          <p:nvSpPr>
            <p:cNvPr id="22560" name="Line 39">
              <a:extLst>
                <a:ext uri="{FF2B5EF4-FFF2-40B4-BE49-F238E27FC236}">
                  <a16:creationId xmlns:a16="http://schemas.microsoft.com/office/drawing/2014/main" id="{B74FD466-1203-4C4F-8CB9-802CCAE15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400"/>
              <a:ext cx="0" cy="28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Line 40">
              <a:extLst>
                <a:ext uri="{FF2B5EF4-FFF2-40B4-BE49-F238E27FC236}">
                  <a16:creationId xmlns:a16="http://schemas.microsoft.com/office/drawing/2014/main" id="{B9150F70-DD73-4F59-BA0A-AE9EF52EA3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632"/>
              <a:ext cx="0" cy="57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Freeform 52">
              <a:extLst>
                <a:ext uri="{FF2B5EF4-FFF2-40B4-BE49-F238E27FC236}">
                  <a16:creationId xmlns:a16="http://schemas.microsoft.com/office/drawing/2014/main" id="{1138A352-A503-490C-8A6A-7C97ABA10B59}"/>
                </a:ext>
              </a:extLst>
            </p:cNvPr>
            <p:cNvSpPr>
              <a:spLocks noChangeAspect="1"/>
            </p:cNvSpPr>
            <p:nvPr/>
          </p:nvSpPr>
          <p:spPr bwMode="auto">
            <a:xfrm rot="420000">
              <a:off x="2352" y="2208"/>
              <a:ext cx="92" cy="209"/>
            </a:xfrm>
            <a:custGeom>
              <a:avLst/>
              <a:gdLst>
                <a:gd name="T0" fmla="*/ 0 w 198"/>
                <a:gd name="T1" fmla="*/ 0 h 450"/>
                <a:gd name="T2" fmla="*/ 0 w 198"/>
                <a:gd name="T3" fmla="*/ 0 h 450"/>
                <a:gd name="T4" fmla="*/ 0 w 198"/>
                <a:gd name="T5" fmla="*/ 0 h 450"/>
                <a:gd name="T6" fmla="*/ 0 w 198"/>
                <a:gd name="T7" fmla="*/ 0 h 450"/>
                <a:gd name="T8" fmla="*/ 0 w 198"/>
                <a:gd name="T9" fmla="*/ 0 h 450"/>
                <a:gd name="T10" fmla="*/ 0 w 198"/>
                <a:gd name="T11" fmla="*/ 0 h 450"/>
                <a:gd name="T12" fmla="*/ 0 w 198"/>
                <a:gd name="T13" fmla="*/ 0 h 450"/>
                <a:gd name="T14" fmla="*/ 0 w 198"/>
                <a:gd name="T15" fmla="*/ 0 h 450"/>
                <a:gd name="T16" fmla="*/ 0 w 198"/>
                <a:gd name="T17" fmla="*/ 0 h 450"/>
                <a:gd name="T18" fmla="*/ 0 w 198"/>
                <a:gd name="T19" fmla="*/ 0 h 45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8" h="450">
                  <a:moveTo>
                    <a:pt x="135" y="0"/>
                  </a:moveTo>
                  <a:cubicBezTo>
                    <a:pt x="75" y="38"/>
                    <a:pt x="62" y="47"/>
                    <a:pt x="0" y="63"/>
                  </a:cubicBezTo>
                  <a:cubicBezTo>
                    <a:pt x="52" y="89"/>
                    <a:pt x="105" y="106"/>
                    <a:pt x="162" y="117"/>
                  </a:cubicBezTo>
                  <a:cubicBezTo>
                    <a:pt x="129" y="139"/>
                    <a:pt x="86" y="141"/>
                    <a:pt x="54" y="162"/>
                  </a:cubicBezTo>
                  <a:cubicBezTo>
                    <a:pt x="19" y="185"/>
                    <a:pt x="37" y="177"/>
                    <a:pt x="0" y="189"/>
                  </a:cubicBezTo>
                  <a:cubicBezTo>
                    <a:pt x="29" y="199"/>
                    <a:pt x="60" y="210"/>
                    <a:pt x="90" y="216"/>
                  </a:cubicBezTo>
                  <a:cubicBezTo>
                    <a:pt x="126" y="223"/>
                    <a:pt x="198" y="234"/>
                    <a:pt x="198" y="234"/>
                  </a:cubicBezTo>
                  <a:cubicBezTo>
                    <a:pt x="134" y="255"/>
                    <a:pt x="74" y="290"/>
                    <a:pt x="9" y="306"/>
                  </a:cubicBezTo>
                  <a:cubicBezTo>
                    <a:pt x="50" y="320"/>
                    <a:pt x="93" y="325"/>
                    <a:pt x="135" y="333"/>
                  </a:cubicBezTo>
                  <a:cubicBezTo>
                    <a:pt x="148" y="372"/>
                    <a:pt x="153" y="409"/>
                    <a:pt x="153" y="450"/>
                  </a:cubicBezTo>
                </a:path>
              </a:pathLst>
            </a:custGeom>
            <a:noFill/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9" name="Line 53">
            <a:extLst>
              <a:ext uri="{FF2B5EF4-FFF2-40B4-BE49-F238E27FC236}">
                <a16:creationId xmlns:a16="http://schemas.microsoft.com/office/drawing/2014/main" id="{8B2C71C0-0FFC-4058-AF30-35870F2A4B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276600"/>
            <a:ext cx="381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40" name="Group 56">
            <a:extLst>
              <a:ext uri="{FF2B5EF4-FFF2-40B4-BE49-F238E27FC236}">
                <a16:creationId xmlns:a16="http://schemas.microsoft.com/office/drawing/2014/main" id="{943958B5-40AB-4F33-841C-42791842190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590800"/>
            <a:ext cx="609600" cy="1676400"/>
            <a:chOff x="1920" y="1632"/>
            <a:chExt cx="384" cy="1056"/>
          </a:xfrm>
        </p:grpSpPr>
        <p:sp>
          <p:nvSpPr>
            <p:cNvPr id="22550" name="Line 57">
              <a:extLst>
                <a:ext uri="{FF2B5EF4-FFF2-40B4-BE49-F238E27FC236}">
                  <a16:creationId xmlns:a16="http://schemas.microsoft.com/office/drawing/2014/main" id="{F0A9BEC6-D697-4C94-84CD-60F9710F77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0" cy="336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Oval 58">
              <a:extLst>
                <a:ext uri="{FF2B5EF4-FFF2-40B4-BE49-F238E27FC236}">
                  <a16:creationId xmlns:a16="http://schemas.microsoft.com/office/drawing/2014/main" id="{202B5612-7F18-4239-AD2F-A539413AC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20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sp>
          <p:nvSpPr>
            <p:cNvPr id="22552" name="Oval 59">
              <a:extLst>
                <a:ext uri="{FF2B5EF4-FFF2-40B4-BE49-F238E27FC236}">
                  <a16:creationId xmlns:a16="http://schemas.microsoft.com/office/drawing/2014/main" id="{34271CD9-2297-4E95-9DDB-EC2D2EF82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12"/>
              <a:ext cx="96" cy="96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  <p:grpSp>
          <p:nvGrpSpPr>
            <p:cNvPr id="22553" name="Group 60">
              <a:extLst>
                <a:ext uri="{FF2B5EF4-FFF2-40B4-BE49-F238E27FC236}">
                  <a16:creationId xmlns:a16="http://schemas.microsoft.com/office/drawing/2014/main" id="{F073339D-8B59-4E73-AF11-F3C1323A3E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0" y="2448"/>
              <a:ext cx="384" cy="96"/>
              <a:chOff x="4224" y="2688"/>
              <a:chExt cx="384" cy="96"/>
            </a:xfrm>
          </p:grpSpPr>
          <p:sp>
            <p:nvSpPr>
              <p:cNvPr id="22558" name="Line 61">
                <a:extLst>
                  <a:ext uri="{FF2B5EF4-FFF2-40B4-BE49-F238E27FC236}">
                    <a16:creationId xmlns:a16="http://schemas.microsoft.com/office/drawing/2014/main" id="{6753D830-74C9-4C53-821E-1952B16EE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688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59" name="Line 62">
                <a:extLst>
                  <a:ext uri="{FF2B5EF4-FFF2-40B4-BE49-F238E27FC236}">
                    <a16:creationId xmlns:a16="http://schemas.microsoft.com/office/drawing/2014/main" id="{2237B677-CA51-44CC-828D-E86949EED8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784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54" name="Line 63">
              <a:extLst>
                <a:ext uri="{FF2B5EF4-FFF2-40B4-BE49-F238E27FC236}">
                  <a16:creationId xmlns:a16="http://schemas.microsoft.com/office/drawing/2014/main" id="{FC6B3A14-ED52-4B29-895A-1939BC72EF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208"/>
              <a:ext cx="0" cy="24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64">
              <a:extLst>
                <a:ext uri="{FF2B5EF4-FFF2-40B4-BE49-F238E27FC236}">
                  <a16:creationId xmlns:a16="http://schemas.microsoft.com/office/drawing/2014/main" id="{106062BF-C7BC-49C0-AEA2-D2A8150A82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Line 65">
              <a:extLst>
                <a:ext uri="{FF2B5EF4-FFF2-40B4-BE49-F238E27FC236}">
                  <a16:creationId xmlns:a16="http://schemas.microsoft.com/office/drawing/2014/main" id="{6657CDCE-27F2-464E-A225-D6C1EE08FC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1968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Oval 66">
              <a:extLst>
                <a:ext uri="{FF2B5EF4-FFF2-40B4-BE49-F238E27FC236}">
                  <a16:creationId xmlns:a16="http://schemas.microsoft.com/office/drawing/2014/main" id="{5E6E70E5-A1C4-4CAC-89D9-E500415B4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16"/>
              <a:ext cx="48" cy="4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SzPct val="125000"/>
                <a:buChar char="–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25000"/>
                <a:buChar char="•"/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/>
            </a:p>
          </p:txBody>
        </p:sp>
      </p:grpSp>
      <p:sp>
        <p:nvSpPr>
          <p:cNvPr id="22541" name="Line 67">
            <a:extLst>
              <a:ext uri="{FF2B5EF4-FFF2-40B4-BE49-F238E27FC236}">
                <a16:creationId xmlns:a16="http://schemas.microsoft.com/office/drawing/2014/main" id="{CCE34771-0162-495F-B1C4-AA6AADF014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62450" y="3276600"/>
            <a:ext cx="381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68">
            <a:extLst>
              <a:ext uri="{FF2B5EF4-FFF2-40B4-BE49-F238E27FC236}">
                <a16:creationId xmlns:a16="http://schemas.microsoft.com/office/drawing/2014/main" id="{DF759522-2988-4391-8E76-6A08FB6F3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057400"/>
            <a:ext cx="1219200" cy="1219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Freeform 70">
            <a:extLst>
              <a:ext uri="{FF2B5EF4-FFF2-40B4-BE49-F238E27FC236}">
                <a16:creationId xmlns:a16="http://schemas.microsoft.com/office/drawing/2014/main" id="{76DE23B4-FE8D-4A79-9DEA-C87B058F6D98}"/>
              </a:ext>
            </a:extLst>
          </p:cNvPr>
          <p:cNvSpPr>
            <a:spLocks/>
          </p:cNvSpPr>
          <p:nvPr/>
        </p:nvSpPr>
        <p:spPr bwMode="auto">
          <a:xfrm>
            <a:off x="1524000" y="3213100"/>
            <a:ext cx="2895600" cy="2133600"/>
          </a:xfrm>
          <a:custGeom>
            <a:avLst/>
            <a:gdLst>
              <a:gd name="T0" fmla="*/ 0 w 1824"/>
              <a:gd name="T1" fmla="*/ 2147483646 h 1344"/>
              <a:gd name="T2" fmla="*/ 2147483646 w 1824"/>
              <a:gd name="T3" fmla="*/ 2147483646 h 1344"/>
              <a:gd name="T4" fmla="*/ 2147483646 w 1824"/>
              <a:gd name="T5" fmla="*/ 2147483646 h 1344"/>
              <a:gd name="T6" fmla="*/ 2147483646 w 1824"/>
              <a:gd name="T7" fmla="*/ 2147483646 h 1344"/>
              <a:gd name="T8" fmla="*/ 2147483646 w 1824"/>
              <a:gd name="T9" fmla="*/ 2147483646 h 1344"/>
              <a:gd name="T10" fmla="*/ 2147483646 w 1824"/>
              <a:gd name="T11" fmla="*/ 2147483646 h 1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824" h="1344">
                <a:moveTo>
                  <a:pt x="0" y="904"/>
                </a:moveTo>
                <a:cubicBezTo>
                  <a:pt x="120" y="1024"/>
                  <a:pt x="240" y="1144"/>
                  <a:pt x="432" y="1192"/>
                </a:cubicBezTo>
                <a:cubicBezTo>
                  <a:pt x="624" y="1240"/>
                  <a:pt x="960" y="1344"/>
                  <a:pt x="1152" y="1192"/>
                </a:cubicBezTo>
                <a:cubicBezTo>
                  <a:pt x="1344" y="1040"/>
                  <a:pt x="1488" y="472"/>
                  <a:pt x="1584" y="280"/>
                </a:cubicBezTo>
                <a:cubicBezTo>
                  <a:pt x="1680" y="88"/>
                  <a:pt x="1688" y="80"/>
                  <a:pt x="1728" y="40"/>
                </a:cubicBezTo>
                <a:cubicBezTo>
                  <a:pt x="1768" y="0"/>
                  <a:pt x="1808" y="40"/>
                  <a:pt x="1824" y="40"/>
                </a:cubicBez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Text Box 71">
            <a:extLst>
              <a:ext uri="{FF2B5EF4-FFF2-40B4-BE49-F238E27FC236}">
                <a16:creationId xmlns:a16="http://schemas.microsoft.com/office/drawing/2014/main" id="{E09EC1CD-5428-48C8-8F76-670F48484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494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dirty="0"/>
              <a:t>Input1</a:t>
            </a:r>
          </a:p>
        </p:txBody>
      </p:sp>
      <p:sp>
        <p:nvSpPr>
          <p:cNvPr id="22545" name="Text Box 72">
            <a:extLst>
              <a:ext uri="{FF2B5EF4-FFF2-40B4-BE49-F238E27FC236}">
                <a16:creationId xmlns:a16="http://schemas.microsoft.com/office/drawing/2014/main" id="{E26880D1-6770-440A-8D72-30F59951F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428224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dirty="0"/>
              <a:t>Input2</a:t>
            </a:r>
          </a:p>
        </p:txBody>
      </p:sp>
      <p:sp>
        <p:nvSpPr>
          <p:cNvPr id="22546" name="Text Box 73">
            <a:extLst>
              <a:ext uri="{FF2B5EF4-FFF2-40B4-BE49-F238E27FC236}">
                <a16:creationId xmlns:a16="http://schemas.microsoft.com/office/drawing/2014/main" id="{845942A7-4295-4777-A9EC-D748F4F4F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9718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Output</a:t>
            </a:r>
          </a:p>
        </p:txBody>
      </p:sp>
      <p:sp>
        <p:nvSpPr>
          <p:cNvPr id="22547" name="Line 74">
            <a:extLst>
              <a:ext uri="{FF2B5EF4-FFF2-40B4-BE49-F238E27FC236}">
                <a16:creationId xmlns:a16="http://schemas.microsoft.com/office/drawing/2014/main" id="{E3D909C9-F639-4A2A-8DD9-93FF7FD60D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3352800"/>
            <a:ext cx="381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Text Box 75">
            <a:extLst>
              <a:ext uri="{FF2B5EF4-FFF2-40B4-BE49-F238E27FC236}">
                <a16:creationId xmlns:a16="http://schemas.microsoft.com/office/drawing/2014/main" id="{1EA579CD-4D23-4981-8D17-3B1EDFD05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876800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/>
              <a:t>Output is low iff both inputs are low</a:t>
            </a:r>
          </a:p>
        </p:txBody>
      </p:sp>
      <p:sp>
        <p:nvSpPr>
          <p:cNvPr id="22549" name="Text Box 76">
            <a:extLst>
              <a:ext uri="{FF2B5EF4-FFF2-40B4-BE49-F238E27FC236}">
                <a16:creationId xmlns:a16="http://schemas.microsoft.com/office/drawing/2014/main" id="{8D5E4DF4-E88D-4F48-8D57-7F8115EAD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5346700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 dirty="0"/>
              <a:t>i.e. Output is high if either of the inputs (or both) are high (input1 </a:t>
            </a:r>
            <a:r>
              <a:rPr lang="en-US" altLang="en-US" i="1" u="sng" dirty="0">
                <a:solidFill>
                  <a:srgbClr val="FF0033"/>
                </a:solidFill>
              </a:rPr>
              <a:t>OR </a:t>
            </a:r>
            <a:r>
              <a:rPr lang="en-US" altLang="en-US" dirty="0"/>
              <a:t>input2)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>
            <a:extLst>
              <a:ext uri="{FF2B5EF4-FFF2-40B4-BE49-F238E27FC236}">
                <a16:creationId xmlns:a16="http://schemas.microsoft.com/office/drawing/2014/main" id="{EB6C6E53-F5A2-4F88-8400-0A0B71A7B2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3555" name="Slide Number Placeholder 4">
            <a:extLst>
              <a:ext uri="{FF2B5EF4-FFF2-40B4-BE49-F238E27FC236}">
                <a16:creationId xmlns:a16="http://schemas.microsoft.com/office/drawing/2014/main" id="{C2836BD3-1455-41CF-8B58-F941EFFD4B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7DA1D5A6-C456-4BF7-A576-3F613AD0EC1E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en-US" altLang="en-US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511CC1A9-9F6D-4CF2-A0A0-7CEF102CF0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Basic Gates 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34E7E4C6-5B70-46EA-9DF0-714CC34EB4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Aft>
                <a:spcPct val="300000"/>
              </a:spcAft>
            </a:pPr>
            <a:r>
              <a:rPr lang="en-US" altLang="en-US" dirty="0">
                <a:solidFill>
                  <a:srgbClr val="FF0033"/>
                </a:solidFill>
              </a:rPr>
              <a:t>There are three basic kinds of logic gates</a:t>
            </a:r>
          </a:p>
        </p:txBody>
      </p:sp>
      <p:sp>
        <p:nvSpPr>
          <p:cNvPr id="23558" name="Rectangle 7">
            <a:extLst>
              <a:ext uri="{FF2B5EF4-FFF2-40B4-BE49-F238E27FC236}">
                <a16:creationId xmlns:a16="http://schemas.microsoft.com/office/drawing/2014/main" id="{5FAC61BE-02D7-4244-9768-E3AE8209B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1644650"/>
            <a:ext cx="15859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AND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of two inputs</a:t>
            </a:r>
          </a:p>
        </p:txBody>
      </p:sp>
      <p:sp>
        <p:nvSpPr>
          <p:cNvPr id="23559" name="Rectangle 8">
            <a:extLst>
              <a:ext uri="{FF2B5EF4-FFF2-40B4-BE49-F238E27FC236}">
                <a16:creationId xmlns:a16="http://schemas.microsoft.com/office/drawing/2014/main" id="{454E4B96-7755-4333-B4D4-0096A3762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1644650"/>
            <a:ext cx="1616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/>
              <a:t>OR of two inputs</a:t>
            </a:r>
          </a:p>
        </p:txBody>
      </p:sp>
      <p:sp>
        <p:nvSpPr>
          <p:cNvPr id="23560" name="Rectangle 9">
            <a:extLst>
              <a:ext uri="{FF2B5EF4-FFF2-40B4-BE49-F238E27FC236}">
                <a16:creationId xmlns:a16="http://schemas.microsoft.com/office/drawing/2014/main" id="{CC81DA68-9B10-48CD-8E3B-2282DF567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00200"/>
            <a:ext cx="1623842" cy="9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NOT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(complement)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of one input</a:t>
            </a:r>
          </a:p>
        </p:txBody>
      </p:sp>
      <p:sp>
        <p:nvSpPr>
          <p:cNvPr id="23561" name="Rectangle 14">
            <a:extLst>
              <a:ext uri="{FF2B5EF4-FFF2-40B4-BE49-F238E27FC236}">
                <a16:creationId xmlns:a16="http://schemas.microsoft.com/office/drawing/2014/main" id="{17599147-9E9B-4980-A612-F942B9845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1652588"/>
            <a:ext cx="1320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Operation:</a:t>
            </a:r>
          </a:p>
        </p:txBody>
      </p:sp>
      <p:graphicFrame>
        <p:nvGraphicFramePr>
          <p:cNvPr id="23562" name="Object 13">
            <a:extLst>
              <a:ext uri="{FF2B5EF4-FFF2-40B4-BE49-F238E27FC236}">
                <a16:creationId xmlns:a16="http://schemas.microsoft.com/office/drawing/2014/main" id="{D443EE3E-6D0A-45AF-B31F-75B196C83CBA}"/>
              </a:ext>
            </a:extLst>
          </p:cNvPr>
          <p:cNvGraphicFramePr>
            <a:graphicFrameLocks/>
          </p:cNvGraphicFramePr>
          <p:nvPr/>
        </p:nvGraphicFramePr>
        <p:xfrm>
          <a:off x="2771775" y="2781300"/>
          <a:ext cx="15144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1523810" imgH="656969" progId="Paint.Picture">
                  <p:embed/>
                </p:oleObj>
              </mc:Choice>
              <mc:Fallback>
                <p:oleObj name="Bitmap Image" r:id="rId2" imgW="1523810" imgH="656969" progId="Paint.Picture">
                  <p:embed/>
                  <p:pic>
                    <p:nvPicPr>
                      <p:cNvPr id="23562" name="Object 13">
                        <a:extLst>
                          <a:ext uri="{FF2B5EF4-FFF2-40B4-BE49-F238E27FC236}">
                            <a16:creationId xmlns:a16="http://schemas.microsoft.com/office/drawing/2014/main" id="{D443EE3E-6D0A-45AF-B31F-75B196C83CBA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781300"/>
                        <a:ext cx="15144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Rectangle 17">
            <a:extLst>
              <a:ext uri="{FF2B5EF4-FFF2-40B4-BE49-F238E27FC236}">
                <a16:creationId xmlns:a16="http://schemas.microsoft.com/office/drawing/2014/main" id="{992C5179-081D-4525-8957-F31B2A38F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2705100"/>
            <a:ext cx="1341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Logic gate:</a:t>
            </a:r>
          </a:p>
        </p:txBody>
      </p:sp>
      <p:graphicFrame>
        <p:nvGraphicFramePr>
          <p:cNvPr id="23564" name="Object 18">
            <a:extLst>
              <a:ext uri="{FF2B5EF4-FFF2-40B4-BE49-F238E27FC236}">
                <a16:creationId xmlns:a16="http://schemas.microsoft.com/office/drawing/2014/main" id="{330725E3-3751-402D-AD23-868647CD70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5375" y="2781300"/>
          <a:ext cx="17240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4" imgW="1724266" imgH="647619" progId="Paint.Picture">
                  <p:embed/>
                </p:oleObj>
              </mc:Choice>
              <mc:Fallback>
                <p:oleObj name="Bitmap Image" r:id="rId4" imgW="1724266" imgH="647619" progId="Paint.Picture">
                  <p:embed/>
                  <p:pic>
                    <p:nvPicPr>
                      <p:cNvPr id="23564" name="Object 18">
                        <a:extLst>
                          <a:ext uri="{FF2B5EF4-FFF2-40B4-BE49-F238E27FC236}">
                            <a16:creationId xmlns:a16="http://schemas.microsoft.com/office/drawing/2014/main" id="{330725E3-3751-402D-AD23-868647CD70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2781300"/>
                        <a:ext cx="17240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accent2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9">
            <a:extLst>
              <a:ext uri="{FF2B5EF4-FFF2-40B4-BE49-F238E27FC236}">
                <a16:creationId xmlns:a16="http://schemas.microsoft.com/office/drawing/2014/main" id="{599A7615-C462-499A-816B-231ED2F459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5175" y="2781300"/>
          <a:ext cx="11620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1162212" imgH="581106" progId="Paint.Picture">
                  <p:embed/>
                </p:oleObj>
              </mc:Choice>
              <mc:Fallback>
                <p:oleObj name="Bitmap Image" r:id="rId6" imgW="1162212" imgH="581106" progId="Paint.Picture">
                  <p:embed/>
                  <p:pic>
                    <p:nvPicPr>
                      <p:cNvPr id="23565" name="Object 19">
                        <a:extLst>
                          <a:ext uri="{FF2B5EF4-FFF2-40B4-BE49-F238E27FC236}">
                            <a16:creationId xmlns:a16="http://schemas.microsoft.com/office/drawing/2014/main" id="{599A7615-C462-499A-816B-231ED2F459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5" y="2781300"/>
                        <a:ext cx="116205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accent2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Text Box 21">
            <a:extLst>
              <a:ext uri="{FF2B5EF4-FFF2-40B4-BE49-F238E27FC236}">
                <a16:creationId xmlns:a16="http://schemas.microsoft.com/office/drawing/2014/main" id="{F8A55FF6-4E77-46E7-BB2A-ECEB4BFEB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48200"/>
            <a:ext cx="81534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/>
              <a:t>Two Questions: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/>
              <a:t>How can we implement controllable </a:t>
            </a:r>
            <a:r>
              <a:rPr lang="en-US" altLang="en-US" dirty="0">
                <a:solidFill>
                  <a:srgbClr val="FF0033"/>
                </a:solidFill>
              </a:rPr>
              <a:t>switches</a:t>
            </a:r>
            <a:r>
              <a:rPr lang="en-US" altLang="en-US" dirty="0"/>
              <a:t>?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/>
              <a:t>What can we build with </a:t>
            </a:r>
            <a:r>
              <a:rPr lang="en-US" altLang="en-US" dirty="0">
                <a:solidFill>
                  <a:srgbClr val="FF0033"/>
                </a:solidFill>
              </a:rPr>
              <a:t>Gates</a:t>
            </a:r>
            <a:r>
              <a:rPr lang="en-US" altLang="en-US" dirty="0"/>
              <a:t>? And How?</a:t>
            </a:r>
          </a:p>
        </p:txBody>
      </p:sp>
      <p:sp>
        <p:nvSpPr>
          <p:cNvPr id="23567" name="TextBox 1">
            <a:extLst>
              <a:ext uri="{FF2B5EF4-FFF2-40B4-BE49-F238E27FC236}">
                <a16:creationId xmlns:a16="http://schemas.microsoft.com/office/drawing/2014/main" id="{6D288094-5615-41C3-A602-10E57DD45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35375"/>
            <a:ext cx="4991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A little circle on the output side means “not”</a:t>
            </a:r>
          </a:p>
        </p:txBody>
      </p:sp>
      <p:sp>
        <p:nvSpPr>
          <p:cNvPr id="23568" name="TextBox 2">
            <a:extLst>
              <a:ext uri="{FF2B5EF4-FFF2-40B4-BE49-F238E27FC236}">
                <a16:creationId xmlns:a16="http://schemas.microsoft.com/office/drawing/2014/main" id="{3A017599-B5E6-43B2-AE65-DE9022842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043363"/>
            <a:ext cx="20136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x' means “not x”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43070303-A516-41C9-B843-E15F4FCC3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048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000000"/>
                </a:solidFill>
                <a:latin typeface="Comic Sans MS" panose="030F0702030302020204" pitchFamily="66" charset="0"/>
              </a:rPr>
              <a:t>Logic gates</a:t>
            </a:r>
          </a:p>
        </p:txBody>
      </p:sp>
      <p:pic>
        <p:nvPicPr>
          <p:cNvPr id="24579" name="Picture 8">
            <a:extLst>
              <a:ext uri="{FF2B5EF4-FFF2-40B4-BE49-F238E27FC236}">
                <a16:creationId xmlns:a16="http://schemas.microsoft.com/office/drawing/2014/main" id="{CBAD091B-CABC-4F86-8F0E-26F674F94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524000"/>
            <a:ext cx="547260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>
            <a:extLst>
              <a:ext uri="{FF2B5EF4-FFF2-40B4-BE49-F238E27FC236}">
                <a16:creationId xmlns:a16="http://schemas.microsoft.com/office/drawing/2014/main" id="{FC262EC6-C154-431B-9A0B-EEF724E211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latin typeface="Century Schoolbook" panose="02040604050505020304" pitchFamily="18" charset="0"/>
              </a:rPr>
              <a:t>Introduction to CS231</a:t>
            </a:r>
          </a:p>
        </p:txBody>
      </p:sp>
      <p:sp>
        <p:nvSpPr>
          <p:cNvPr id="25603" name="Slide Number Placeholder 4">
            <a:extLst>
              <a:ext uri="{FF2B5EF4-FFF2-40B4-BE49-F238E27FC236}">
                <a16:creationId xmlns:a16="http://schemas.microsoft.com/office/drawing/2014/main" id="{B514B7D0-48C8-429E-ADEB-CCCC37400B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EC8FD0A-7AE8-4D80-AF9D-FC303C4CD2D5}" type="slidenum">
              <a:rPr lang="en-US" altLang="en-US"/>
              <a:pPr>
                <a:spcBef>
                  <a:spcPct val="0"/>
                </a:spcBef>
                <a:buSzTx/>
                <a:buFontTx/>
                <a:buNone/>
              </a:pPr>
              <a:t>8</a:t>
            </a:fld>
            <a:endParaRPr lang="en-US" altLang="en-US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764C1D7D-54BE-4D92-AF72-AD1FC3ECD3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to make controllable switches?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C39F54E2-1B3E-4C10-838C-67E12671B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4500" y="838200"/>
            <a:ext cx="8229600" cy="5181600"/>
          </a:xfrm>
        </p:spPr>
        <p:txBody>
          <a:bodyPr/>
          <a:lstStyle/>
          <a:p>
            <a:r>
              <a:rPr lang="en-US" altLang="en-US" dirty="0"/>
              <a:t>Use mechanical power</a:t>
            </a:r>
          </a:p>
          <a:p>
            <a:r>
              <a:rPr lang="en-US" altLang="en-US" dirty="0"/>
              <a:t>Use hydraulic pressure</a:t>
            </a:r>
          </a:p>
          <a:p>
            <a:r>
              <a:rPr lang="en-US" altLang="en-US" dirty="0"/>
              <a:t>Use electromechanical switches (electromagnet turns the switch on)</a:t>
            </a:r>
          </a:p>
          <a:p>
            <a:r>
              <a:rPr lang="en-US" altLang="en-US" dirty="0"/>
              <a:t>Current technology:</a:t>
            </a:r>
          </a:p>
          <a:p>
            <a:pPr lvl="1"/>
            <a:r>
              <a:rPr lang="en-US" altLang="en-US" dirty="0"/>
              <a:t>Semiconductor transistors</a:t>
            </a:r>
          </a:p>
          <a:p>
            <a:pPr lvl="2"/>
            <a:r>
              <a:rPr lang="en-US" altLang="en-US" dirty="0"/>
              <a:t>A transistor can be made to conduct electricity depending on the input on the 3</a:t>
            </a:r>
            <a:r>
              <a:rPr lang="en-US" altLang="en-US" baseline="30000" dirty="0"/>
              <a:t>rd</a:t>
            </a:r>
            <a:r>
              <a:rPr lang="en-US" altLang="en-US" dirty="0"/>
              <a:t> input</a:t>
            </a:r>
          </a:p>
          <a:p>
            <a:pPr lvl="1"/>
            <a:r>
              <a:rPr lang="en-US" altLang="en-US" dirty="0"/>
              <a:t>CMOS “gates” (actually, switches)</a:t>
            </a:r>
          </a:p>
          <a:p>
            <a:r>
              <a:rPr lang="en-US" altLang="en-US" dirty="0"/>
              <a:t>We can now manufacture 60 billion transistors on a single silicon chip!</a:t>
            </a:r>
          </a:p>
        </p:txBody>
      </p:sp>
      <p:sp>
        <p:nvSpPr>
          <p:cNvPr id="51207" name="AutoShape 7">
            <a:extLst>
              <a:ext uri="{FF2B5EF4-FFF2-40B4-BE49-F238E27FC236}">
                <a16:creationId xmlns:a16="http://schemas.microsoft.com/office/drawing/2014/main" id="{1E3F800F-32D6-4E7D-ABA2-B7F0D71FB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886200"/>
            <a:ext cx="6248400" cy="1600200"/>
          </a:xfrm>
          <a:prstGeom prst="cloudCallout">
            <a:avLst>
              <a:gd name="adj1" fmla="val -61130"/>
              <a:gd name="adj2" fmla="val 112796"/>
            </a:avLst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3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>
                <a:solidFill>
                  <a:srgbClr val="96001D"/>
                </a:solidFill>
              </a:rPr>
              <a:t>So, switches and Gates are not magic.</a:t>
            </a:r>
          </a:p>
          <a:p>
            <a:pPr>
              <a:spcBef>
                <a:spcPct val="50000"/>
              </a:spcBef>
              <a:buSzTx/>
              <a:buFontTx/>
              <a:buNone/>
            </a:pPr>
            <a:r>
              <a:rPr lang="en-US" altLang="en-US">
                <a:solidFill>
                  <a:srgbClr val="96001D"/>
                </a:solidFill>
              </a:rPr>
              <a:t> We believe they can be built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7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accent2"/>
          </a:solidFill>
          <a:prstDash val="solid"/>
          <a:round/>
          <a:headEnd type="none" w="sm" len="sm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accent2"/>
          </a:solidFill>
          <a:prstDash val="solid"/>
          <a:round/>
          <a:headEnd type="none" w="sm" len="sm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7CA416DE5D3C4FA57281BA56856EB3" ma:contentTypeVersion="11" ma:contentTypeDescription="Create a new document." ma:contentTypeScope="" ma:versionID="9ec09accf06fc926628ff1765ecde227">
  <xsd:schema xmlns:xsd="http://www.w3.org/2001/XMLSchema" xmlns:xs="http://www.w3.org/2001/XMLSchema" xmlns:p="http://schemas.microsoft.com/office/2006/metadata/properties" xmlns:ns1="http://schemas.microsoft.com/sharepoint/v3" xmlns:ns3="3fe65d40-c196-4b7e-8059-a752f83d9383" targetNamespace="http://schemas.microsoft.com/office/2006/metadata/properties" ma:root="true" ma:fieldsID="0e30ad5fa1c1c7c87b692d6717c1ccb2" ns1:_="" ns3:_="">
    <xsd:import namespace="http://schemas.microsoft.com/sharepoint/v3"/>
    <xsd:import namespace="3fe65d40-c196-4b7e-8059-a752f83d93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65d40-c196-4b7e-8059-a752f83d9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99F9E9-463C-4B89-B799-BB75D642253D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3fe65d40-c196-4b7e-8059-a752f83d9383"/>
    <ds:schemaRef ds:uri="http://schemas.microsoft.com/sharepoint/v3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FD5D04-6802-4621-B419-013E17A414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B6467B-6FC4-4C12-B51B-A5CD0ABC54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fe65d40-c196-4b7e-8059-a752f83d93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8316</TotalTime>
  <Words>1067</Words>
  <Application>Microsoft Office PowerPoint</Application>
  <PresentationFormat>On-screen Show (4:3)</PresentationFormat>
  <Paragraphs>186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Century Schoolbook</vt:lpstr>
      <vt:lpstr>Comic Sans MS</vt:lpstr>
      <vt:lpstr>Times New Roman</vt:lpstr>
      <vt:lpstr>Default Design</vt:lpstr>
      <vt:lpstr>Office Theme</vt:lpstr>
      <vt:lpstr>Bitmap Image</vt:lpstr>
      <vt:lpstr>Controllable Switches</vt:lpstr>
      <vt:lpstr>Controllable Switches</vt:lpstr>
      <vt:lpstr>The Modest Switch</vt:lpstr>
      <vt:lpstr>Using the switch</vt:lpstr>
      <vt:lpstr>Lets use them creatively</vt:lpstr>
      <vt:lpstr>OR Gate</vt:lpstr>
      <vt:lpstr>Basic Gates </vt:lpstr>
      <vt:lpstr>PowerPoint Presentation</vt:lpstr>
      <vt:lpstr>How to make controllable switches?</vt:lpstr>
      <vt:lpstr>PowerPoint Presentation</vt:lpstr>
      <vt:lpstr>Electromechanical Switches</vt:lpstr>
      <vt:lpstr>Vacuum Tube Switches</vt:lpstr>
      <vt:lpstr>Transistor Switches</vt:lpstr>
      <vt:lpstr>Brain Switches (Neurons)</vt:lpstr>
      <vt:lpstr>A little bit about technology</vt:lpstr>
      <vt:lpstr>Summary</vt:lpstr>
      <vt:lpstr>License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Controllable Switches</dc:title>
  <dc:creator>Howard Huang</dc:creator>
  <cp:keywords>simplified AND and OR</cp:keywords>
  <cp:lastModifiedBy>Kjell, Bradley (Computer Science)</cp:lastModifiedBy>
  <cp:revision>112</cp:revision>
  <dcterms:created xsi:type="dcterms:W3CDTF">2000-06-05T17:32:08Z</dcterms:created>
  <dcterms:modified xsi:type="dcterms:W3CDTF">2023-05-16T16:49:39Z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0x010100A67CA416DE5D3C4FA57281BA56856EB3</vt:lpwstr>
  </property>
</Properties>
</file>